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1" r:id="rId7"/>
    <p:sldId id="258" r:id="rId8"/>
    <p:sldId id="268" r:id="rId9"/>
    <p:sldId id="262" r:id="rId10"/>
    <p:sldId id="266" r:id="rId11"/>
    <p:sldId id="267" r:id="rId12"/>
    <p:sldId id="265" r:id="rId13"/>
    <p:sldId id="264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57666F"/>
    <a:srgbClr val="97BF0D"/>
    <a:srgbClr val="B6C0C5"/>
    <a:srgbClr val="88949B"/>
    <a:srgbClr val="34B4E4"/>
    <a:srgbClr val="1A2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6EBCB-E425-44D1-8DAC-0E2683E33D41}" v="15" dt="2022-11-21T14:01:14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102" y="6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0" y="8686800"/>
            <a:ext cx="1196752" cy="457200"/>
          </a:xfrm>
          <a:prstGeom prst="rect">
            <a:avLst/>
          </a:prstGeom>
        </p:spPr>
        <p:txBody>
          <a:bodyPr vert="horz" lIns="432000" tIns="45720" rIns="0" bIns="216000" rtlCol="0" anchor="b"/>
          <a:lstStyle>
            <a:lvl1pPr algn="r">
              <a:defRPr sz="1200"/>
            </a:lvl1pPr>
          </a:lstStyle>
          <a:p>
            <a:pPr algn="l"/>
            <a:fld id="{0F9764F7-BC65-4E01-8A53-AFA2E3495717}" type="datetimeFigureOut">
              <a:rPr lang="fr-BE" sz="10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21-11-22</a:t>
            </a:fld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6021287" y="8685213"/>
            <a:ext cx="835125" cy="457200"/>
          </a:xfrm>
          <a:prstGeom prst="rect">
            <a:avLst/>
          </a:prstGeom>
        </p:spPr>
        <p:txBody>
          <a:bodyPr vert="horz" lIns="0" tIns="0" rIns="432000" bIns="216000" rtlCol="0" anchor="b"/>
          <a:lstStyle>
            <a:lvl1pPr algn="r">
              <a:defRPr sz="1200"/>
            </a:lvl1pPr>
          </a:lstStyle>
          <a:p>
            <a:fld id="{A0CA45C8-C5E4-48F9-80BE-395574C93A14}" type="slidenum">
              <a:rPr lang="fr-BE" sz="100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W:\06_0046\07_identite_visuelle\01_outils\04_documents_types\Papier_a_lettre\Standard\Correspondance_generale\Old\footer-header\2016\ORES_header_lettre_30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6"/>
          <a:stretch/>
        </p:blipFill>
        <p:spPr bwMode="auto">
          <a:xfrm>
            <a:off x="4321629" y="0"/>
            <a:ext cx="2536370" cy="9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1269000" y="8686800"/>
            <a:ext cx="4320000" cy="457200"/>
          </a:xfrm>
          <a:prstGeom prst="rect">
            <a:avLst/>
          </a:prstGeom>
        </p:spPr>
        <p:txBody>
          <a:bodyPr vert="horz" lIns="0" tIns="0" rIns="0" bIns="216000" rtlCol="0" anchor="b" anchorCtr="0"/>
          <a:lstStyle>
            <a:lvl1pPr algn="l">
              <a:defRPr sz="1200"/>
            </a:lvl1pPr>
          </a:lstStyle>
          <a:p>
            <a:pPr algn="ctr"/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9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0" y="8686800"/>
            <a:ext cx="1268760" cy="457200"/>
          </a:xfrm>
          <a:prstGeom prst="rect">
            <a:avLst/>
          </a:prstGeom>
        </p:spPr>
        <p:txBody>
          <a:bodyPr vert="horz" lIns="432000" tIns="0" rIns="0" bIns="216000" rtlCol="0" anchor="b" anchorCtr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E79F4F-46DB-4A7E-BEAF-D8F2DAA9DA03}" type="datetimeFigureOut">
              <a:rPr lang="fr-BE" smtClean="0"/>
              <a:pPr/>
              <a:t>21-11-22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2000" y="1008000"/>
            <a:ext cx="6012000" cy="338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0" tIns="0" rIns="0" bIns="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32000" y="4608000"/>
            <a:ext cx="6012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269000" y="8685213"/>
            <a:ext cx="4320000" cy="457200"/>
          </a:xfrm>
          <a:prstGeom prst="rect">
            <a:avLst/>
          </a:prstGeom>
        </p:spPr>
        <p:txBody>
          <a:bodyPr vert="horz" lIns="0" tIns="0" rIns="0" bIns="216000" rtlCol="0" anchor="b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21287" y="8685213"/>
            <a:ext cx="835125" cy="457200"/>
          </a:xfrm>
          <a:prstGeom prst="rect">
            <a:avLst/>
          </a:prstGeom>
        </p:spPr>
        <p:txBody>
          <a:bodyPr vert="horz" lIns="0" tIns="0" rIns="432000" bIns="21600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3CECB0-1979-489A-87C8-01B71615DCBD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6146" name="Picture 2" descr="W:\06_0046\07_identite_visuelle\01_outils\04_documents_types\Papier_a_lettre\Standard\Correspondance_generale\Old\footer-header\2016\ORES_header_lettre_30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1"/>
          <a:stretch/>
        </p:blipFill>
        <p:spPr bwMode="auto">
          <a:xfrm>
            <a:off x="4365170" y="0"/>
            <a:ext cx="2492829" cy="9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32000" algn="l" defTabSz="914400" rtl="0" eaLnBrk="1" latinLnBrk="0" hangingPunct="1">
      <a:spcBef>
        <a:spcPts val="3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64000" algn="l" defTabSz="914400" rtl="0" eaLnBrk="1" latinLnBrk="0" hangingPunct="1">
      <a:spcBef>
        <a:spcPts val="3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1800" y="1008063"/>
            <a:ext cx="6011863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ECB0-1979-489A-87C8-01B71615DCB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067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1800" y="1008063"/>
            <a:ext cx="6011863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ECB0-1979-489A-87C8-01B71615DCBD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716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1800" y="1008063"/>
            <a:ext cx="6011863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ECB0-1979-489A-87C8-01B71615DCB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1800" y="1008063"/>
            <a:ext cx="6011863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ECB0-1979-489A-87C8-01B71615DCB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509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1800" y="1008063"/>
            <a:ext cx="6011863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ECB0-1979-489A-87C8-01B71615DCB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7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:\06_0046\05_multimedia\05_projets\05_Identite_visuelle\GRDU\Powerpoint\2017\final\images_modele_ppt\ORES_dia_intr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communication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12000" y="3434400"/>
            <a:ext cx="6768000" cy="25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5766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BE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1512000" y="2066400"/>
            <a:ext cx="6768000" cy="936000"/>
          </a:xfrm>
        </p:spPr>
        <p:txBody>
          <a:bodyPr lIns="0" tIns="0" rIns="0" bIns="0" anchor="b" anchorCtr="0">
            <a:noAutofit/>
          </a:bodyPr>
          <a:lstStyle>
            <a:lvl1pPr algn="l">
              <a:defRPr sz="3400">
                <a:solidFill>
                  <a:srgbClr val="34B4E4"/>
                </a:solidFill>
              </a:defRPr>
            </a:lvl1pPr>
          </a:lstStyle>
          <a:p>
            <a:r>
              <a:rPr lang="fr-FR" dirty="0"/>
              <a:t>Cliquez pour ajouter un titre de présentation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12000" y="3924000"/>
            <a:ext cx="6768000" cy="23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le nom de l’auteur et/ou une date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512000" y="3218400"/>
            <a:ext cx="6768752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1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usage inte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12000" y="3434400"/>
            <a:ext cx="6768000" cy="259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5766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BE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1512000" y="2066400"/>
            <a:ext cx="6768000" cy="936000"/>
          </a:xfrm>
        </p:spPr>
        <p:txBody>
          <a:bodyPr lIns="0" tIns="0" rIns="0" bIns="0" anchor="b" anchorCtr="0">
            <a:noAutofit/>
          </a:bodyPr>
          <a:lstStyle>
            <a:lvl1pPr algn="l">
              <a:defRPr sz="3400">
                <a:solidFill>
                  <a:srgbClr val="34B4E4"/>
                </a:solidFill>
              </a:defRPr>
            </a:lvl1pPr>
          </a:lstStyle>
          <a:p>
            <a:r>
              <a:rPr lang="fr-FR" dirty="0"/>
              <a:t>Cliquez pour ajouter un titre de présentation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12000" y="3924000"/>
            <a:ext cx="6768000" cy="23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le nom de l’auteur et/ou une date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512000" y="3218400"/>
            <a:ext cx="6768752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W:\06_0046\07_identite_visuelle\01_outils\02_logos\logos_usage_interne\Confidentialité\Intern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01" y="4424401"/>
            <a:ext cx="51037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conf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12000" y="3434400"/>
            <a:ext cx="6768000" cy="259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rgbClr val="5766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BE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1512000" y="2066400"/>
            <a:ext cx="6768000" cy="936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3400">
                <a:solidFill>
                  <a:srgbClr val="34B4E4"/>
                </a:solidFill>
              </a:defRPr>
            </a:lvl1pPr>
          </a:lstStyle>
          <a:p>
            <a:r>
              <a:rPr lang="fr-FR" dirty="0"/>
              <a:t>Cliquez pour ajouter un titre de présentation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12000" y="3924000"/>
            <a:ext cx="6768000" cy="23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le nom de l’auteur et/ou une date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512000" y="3218400"/>
            <a:ext cx="6768752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:\06_0046\07_identite_visuelle\01_outils\02_logos\logos_usage_interne\Confidentialité\Confidentie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1" y="4424401"/>
            <a:ext cx="42913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1512000" y="1548000"/>
            <a:ext cx="6768000" cy="828000"/>
          </a:xfrm>
        </p:spPr>
        <p:txBody>
          <a:bodyPr wrap="square" lIns="0" tIns="0" rIns="0" bIns="0" anchor="b" anchorCtr="0">
            <a:noAutofit/>
          </a:bodyPr>
          <a:lstStyle>
            <a:lvl1pPr algn="r">
              <a:defRPr sz="2800" baseline="0">
                <a:solidFill>
                  <a:srgbClr val="34B4E4"/>
                </a:solidFill>
              </a:defRPr>
            </a:lvl1pPr>
          </a:lstStyle>
          <a:p>
            <a:r>
              <a:rPr lang="fr-FR" dirty="0"/>
              <a:t>Cliquez pour ajouter un titre de chapitre ou de section</a:t>
            </a:r>
            <a:endParaRPr lang="fr-BE" dirty="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296000" y="2556000"/>
            <a:ext cx="6984000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478099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569A07BC-BA68-40B1-A51C-B27C7179645B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76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8000" y="1260001"/>
            <a:ext cx="8064000" cy="345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800"/>
              </a:spcBef>
              <a:buFontTx/>
              <a:buNone/>
              <a:defRPr sz="1800" baseline="0"/>
            </a:lvl1pPr>
            <a:lvl2pPr marL="86400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2pPr>
            <a:lvl3pPr marL="1512000" indent="0">
              <a:spcBef>
                <a:spcPts val="600"/>
              </a:spcBef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Développez votre message en maximum cinq points. </a:t>
            </a:r>
            <a:br>
              <a:rPr lang="fr-FR" dirty="0"/>
            </a:br>
            <a:r>
              <a:rPr lang="fr-FR" dirty="0"/>
              <a:t>Répartissez-les sur plusieurs diapositives si besoin.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48000" y="252000"/>
            <a:ext cx="8064000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baseline="0">
                <a:solidFill>
                  <a:srgbClr val="34B4E4"/>
                </a:solidFill>
                <a:latin typeface="+mj-lt"/>
              </a:defRPr>
            </a:lvl1pPr>
          </a:lstStyle>
          <a:p>
            <a:r>
              <a:rPr lang="fr-FR" dirty="0"/>
              <a:t>Exprimez votre message sous forme d’une phrase complète en maximum deux lignes</a:t>
            </a:r>
            <a:endParaRPr lang="fr-BE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432000" y="0"/>
            <a:ext cx="0" cy="86400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478099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569A07BC-BA68-40B1-A51C-B27C7179645B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21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48000" y="1260001"/>
            <a:ext cx="8064000" cy="345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FontTx/>
              <a:buNone/>
              <a:defRPr sz="1800" baseline="0"/>
            </a:lvl1pPr>
            <a:lvl2pPr marL="864000" indent="0">
              <a:spcBef>
                <a:spcPts val="600"/>
              </a:spcBef>
              <a:buFontTx/>
              <a:buNone/>
              <a:defRPr sz="1600">
                <a:solidFill>
                  <a:srgbClr val="57666F"/>
                </a:solidFill>
              </a:defRPr>
            </a:lvl2pPr>
            <a:lvl3pPr marL="1512000" indent="0">
              <a:spcBef>
                <a:spcPts val="600"/>
              </a:spcBef>
              <a:buFontTx/>
              <a:buNone/>
              <a:defRPr sz="1200">
                <a:solidFill>
                  <a:srgbClr val="57666F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ajouter du texte ou insérez des images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478099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/>
            </a:lvl1pPr>
          </a:lstStyle>
          <a:p>
            <a:fld id="{569A07BC-BA68-40B1-A51C-B27C7179645B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89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06_0046\05_multimedia\05_projets\05_Identite_visuelle\GRDU\Powerpoint\2017\final\images_modele_ppt\ORES_dia_fin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2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8000" y="252000"/>
            <a:ext cx="8064000" cy="61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48000" y="1260001"/>
            <a:ext cx="8064000" cy="3452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0" algn="l" defTabSz="914400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57666F"/>
                </a:solidFill>
                <a:latin typeface="+mn-lt"/>
                <a:ea typeface="+mn-ea"/>
                <a:cs typeface="+mn-cs"/>
              </a:defRPr>
            </a:lvl2pPr>
            <a:lvl3pPr marL="1512000" indent="0" algn="l" defTabSz="914400" rtl="0" eaLnBrk="1" latinLnBrk="0" hangingPunct="1">
              <a:spcBef>
                <a:spcPts val="600"/>
              </a:spcBef>
              <a:buFontTx/>
              <a:buNone/>
              <a:defRPr sz="1200" kern="1200">
                <a:solidFill>
                  <a:srgbClr val="57666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32000" y="0"/>
            <a:ext cx="0" cy="86400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62" r:id="rId3"/>
    <p:sldLayoutId id="2147483663" r:id="rId4"/>
    <p:sldLayoutId id="2147483660" r:id="rId5"/>
    <p:sldLayoutId id="2147483650" r:id="rId6"/>
    <p:sldLayoutId id="2147483661" r:id="rId7"/>
    <p:sldLayoutId id="214748365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4B4E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Focus sur les activités ORES dans le cadre du décret Juge de Paix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324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Activation du prépaiement - GRD </a:t>
            </a:r>
          </a:p>
        </p:txBody>
      </p:sp>
    </p:spTree>
    <p:extLst>
      <p:ext uri="{BB962C8B-B14F-4D97-AF65-F5344CB8AC3E}">
        <p14:creationId xmlns:p14="http://schemas.microsoft.com/office/powerpoint/2010/main" val="36086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>
            <a:extLst>
              <a:ext uri="{FF2B5EF4-FFF2-40B4-BE49-F238E27FC236}">
                <a16:creationId xmlns:a16="http://schemas.microsoft.com/office/drawing/2014/main" id="{DB85D0BB-7AA6-D79C-AE18-370A49C87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" y="14066"/>
            <a:ext cx="7236296" cy="5115368"/>
          </a:xfrm>
          <a:prstGeom prst="rect">
            <a:avLst/>
          </a:prstGeom>
        </p:spPr>
      </p:pic>
      <p:pic>
        <p:nvPicPr>
          <p:cNvPr id="5" name="Picture 2" descr="Image result for loupe présentation power point">
            <a:extLst>
              <a:ext uri="{FF2B5EF4-FFF2-40B4-BE49-F238E27FC236}">
                <a16:creationId xmlns:a16="http://schemas.microsoft.com/office/drawing/2014/main" id="{AE938AC9-9F7A-7D45-2766-B88CF033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5526"/>
            <a:ext cx="779031" cy="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0AA80D-6075-B50A-D4B6-C444B3516E56}"/>
              </a:ext>
            </a:extLst>
          </p:cNvPr>
          <p:cNvSpPr/>
          <p:nvPr/>
        </p:nvSpPr>
        <p:spPr>
          <a:xfrm>
            <a:off x="4932040" y="1563638"/>
            <a:ext cx="779031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>
                <a:solidFill>
                  <a:srgbClr val="FF0000"/>
                </a:solidFill>
              </a:rPr>
              <a:t>Procédure à définir</a:t>
            </a:r>
            <a:endParaRPr lang="en-BE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CFB383-713A-18CF-703B-7ACEE531FDB4}"/>
              </a:ext>
            </a:extLst>
          </p:cNvPr>
          <p:cNvSpPr/>
          <p:nvPr/>
        </p:nvSpPr>
        <p:spPr>
          <a:xfrm>
            <a:off x="528918" y="1621350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Réception demande de prépaiement fournisseur </a:t>
            </a:r>
            <a:endParaRPr lang="en-BE" sz="9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629262-4FFC-23C7-B884-6B666A7AE195}"/>
              </a:ext>
            </a:extLst>
          </p:cNvPr>
          <p:cNvSpPr/>
          <p:nvPr/>
        </p:nvSpPr>
        <p:spPr>
          <a:xfrm rot="20444859">
            <a:off x="2025889" y="1526530"/>
            <a:ext cx="549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CAEEF01-2BA2-BFF7-6F81-400174326A62}"/>
              </a:ext>
            </a:extLst>
          </p:cNvPr>
          <p:cNvSpPr/>
          <p:nvPr/>
        </p:nvSpPr>
        <p:spPr>
          <a:xfrm rot="1440720">
            <a:off x="1983975" y="2121213"/>
            <a:ext cx="58371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20E83-6BB4-81AC-C755-1E20A855A832}"/>
              </a:ext>
            </a:extLst>
          </p:cNvPr>
          <p:cNvSpPr txBox="1"/>
          <p:nvPr/>
        </p:nvSpPr>
        <p:spPr>
          <a:xfrm rot="20486197">
            <a:off x="1924172" y="1228404"/>
            <a:ext cx="81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Compteur communicant</a:t>
            </a:r>
            <a:endParaRPr lang="en-BE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4E8E2-6ECD-538B-4961-F086DB6FB21B}"/>
              </a:ext>
            </a:extLst>
          </p:cNvPr>
          <p:cNvSpPr txBox="1"/>
          <p:nvPr/>
        </p:nvSpPr>
        <p:spPr>
          <a:xfrm rot="1506264">
            <a:off x="2065013" y="1913031"/>
            <a:ext cx="81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Compteur mécanique</a:t>
            </a:r>
            <a:endParaRPr lang="en-BE" sz="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982EA9-999E-17BB-7201-E211172A2844}"/>
              </a:ext>
            </a:extLst>
          </p:cNvPr>
          <p:cNvSpPr/>
          <p:nvPr/>
        </p:nvSpPr>
        <p:spPr>
          <a:xfrm>
            <a:off x="2594258" y="1135889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900" b="1" dirty="0"/>
              <a:t>Planification activation du prépaiement via </a:t>
            </a:r>
            <a:r>
              <a:rPr lang="fr-BE" sz="900" b="1" dirty="0" err="1"/>
              <a:t>téléopération</a:t>
            </a:r>
            <a:endParaRPr lang="en-BE" sz="9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0AB6B4-4CB9-9DFF-8F1E-2602FE99AFEF}"/>
              </a:ext>
            </a:extLst>
          </p:cNvPr>
          <p:cNvSpPr/>
          <p:nvPr/>
        </p:nvSpPr>
        <p:spPr>
          <a:xfrm>
            <a:off x="2572463" y="2100355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900" b="1" dirty="0"/>
              <a:t>Planification d’une 1</a:t>
            </a:r>
            <a:r>
              <a:rPr lang="fr-BE" sz="900" b="1" baseline="30000" dirty="0"/>
              <a:t>ère visite </a:t>
            </a:r>
            <a:endParaRPr lang="en-BE" sz="900" b="1" dirty="0"/>
          </a:p>
        </p:txBody>
      </p:sp>
      <p:pic>
        <p:nvPicPr>
          <p:cNvPr id="1026" name="Picture 2" descr="Image result for enveloppe dessin">
            <a:extLst>
              <a:ext uri="{FF2B5EF4-FFF2-40B4-BE49-F238E27FC236}">
                <a16:creationId xmlns:a16="http://schemas.microsoft.com/office/drawing/2014/main" id="{1699A241-2740-8F82-A3FF-705AC2E647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871585" y="2344408"/>
            <a:ext cx="186342" cy="1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itle 1040">
            <a:extLst>
              <a:ext uri="{FF2B5EF4-FFF2-40B4-BE49-F238E27FC236}">
                <a16:creationId xmlns:a16="http://schemas.microsoft.com/office/drawing/2014/main" id="{F107F0BE-CF68-FC27-23BE-279F7BB2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87" y="79881"/>
            <a:ext cx="8064000" cy="612000"/>
          </a:xfrm>
        </p:spPr>
        <p:txBody>
          <a:bodyPr/>
          <a:lstStyle/>
          <a:p>
            <a:r>
              <a:rPr lang="fr-BE" dirty="0"/>
              <a:t>Activation du prépaiement - GRD </a:t>
            </a:r>
            <a:endParaRPr lang="en-BE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D01F13-713C-5B8B-6241-F4A383481793}"/>
              </a:ext>
            </a:extLst>
          </p:cNvPr>
          <p:cNvSpPr/>
          <p:nvPr/>
        </p:nvSpPr>
        <p:spPr>
          <a:xfrm flipV="1">
            <a:off x="4138654" y="2112945"/>
            <a:ext cx="574436" cy="57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B80CAF-2FE5-D041-A521-3114BEEB1393}"/>
              </a:ext>
            </a:extLst>
          </p:cNvPr>
          <p:cNvSpPr/>
          <p:nvPr/>
        </p:nvSpPr>
        <p:spPr>
          <a:xfrm>
            <a:off x="4782033" y="2096286"/>
            <a:ext cx="821710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Visite terrain</a:t>
            </a:r>
            <a:endParaRPr lang="en-BE" sz="9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2332CF1-D934-DE53-5C33-8C997BAFD6A1}"/>
              </a:ext>
            </a:extLst>
          </p:cNvPr>
          <p:cNvSpPr/>
          <p:nvPr/>
        </p:nvSpPr>
        <p:spPr>
          <a:xfrm rot="1335160" flipV="1">
            <a:off x="4102767" y="2623273"/>
            <a:ext cx="636949" cy="46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F4D08C-E1C5-800F-90A2-F64E04904121}"/>
              </a:ext>
            </a:extLst>
          </p:cNvPr>
          <p:cNvSpPr txBox="1"/>
          <p:nvPr/>
        </p:nvSpPr>
        <p:spPr>
          <a:xfrm rot="1453167">
            <a:off x="3843754" y="2691884"/>
            <a:ext cx="91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BE" sz="600" dirty="0"/>
              <a:t>Min 7 jours </a:t>
            </a:r>
          </a:p>
          <a:p>
            <a:pPr marL="171450" indent="-171450">
              <a:buFontTx/>
              <a:buChar char="-"/>
            </a:pPr>
            <a:r>
              <a:rPr lang="fr-BE" sz="600" dirty="0"/>
              <a:t>Contact client refus </a:t>
            </a:r>
            <a:endParaRPr lang="en-BE" sz="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6453A6-0C49-942C-6E2E-3929949B078A}"/>
              </a:ext>
            </a:extLst>
          </p:cNvPr>
          <p:cNvSpPr/>
          <p:nvPr/>
        </p:nvSpPr>
        <p:spPr>
          <a:xfrm>
            <a:off x="4753187" y="2736596"/>
            <a:ext cx="857948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/>
              <a:t>Envoi d’une annulation au fournisseur*</a:t>
            </a:r>
            <a:endParaRPr lang="en-BE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CCE01-6355-BE92-E030-525757B25168}"/>
              </a:ext>
            </a:extLst>
          </p:cNvPr>
          <p:cNvSpPr txBox="1"/>
          <p:nvPr/>
        </p:nvSpPr>
        <p:spPr>
          <a:xfrm>
            <a:off x="3995936" y="1923678"/>
            <a:ext cx="10896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Pas de retour client</a:t>
            </a:r>
            <a:endParaRPr lang="en-BE" sz="600" dirty="0"/>
          </a:p>
        </p:txBody>
      </p:sp>
      <p:pic>
        <p:nvPicPr>
          <p:cNvPr id="21" name="Picture 2" descr="Image result for enveloppe dessin">
            <a:extLst>
              <a:ext uri="{FF2B5EF4-FFF2-40B4-BE49-F238E27FC236}">
                <a16:creationId xmlns:a16="http://schemas.microsoft.com/office/drawing/2014/main" id="{940FEDC7-D0EC-B51F-6383-85206AF1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355340"/>
            <a:ext cx="182977" cy="1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5481FE6-D651-5E7C-A241-73CB41D56E96}"/>
              </a:ext>
            </a:extLst>
          </p:cNvPr>
          <p:cNvSpPr/>
          <p:nvPr/>
        </p:nvSpPr>
        <p:spPr>
          <a:xfrm flipV="1">
            <a:off x="4106426" y="1202517"/>
            <a:ext cx="6599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DE7CAFF-4B83-F087-E3E4-6934802AFCBE}"/>
              </a:ext>
            </a:extLst>
          </p:cNvPr>
          <p:cNvSpPr/>
          <p:nvPr/>
        </p:nvSpPr>
        <p:spPr>
          <a:xfrm>
            <a:off x="4781998" y="986696"/>
            <a:ext cx="857948" cy="431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 err="1"/>
              <a:t>Téléopération</a:t>
            </a:r>
            <a:r>
              <a:rPr lang="fr-BE" sz="800" dirty="0"/>
              <a:t> activation du prépaiement</a:t>
            </a:r>
            <a:endParaRPr lang="en-BE" sz="8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5E78C43-022C-2E98-B73D-736D690E9EDA}"/>
              </a:ext>
            </a:extLst>
          </p:cNvPr>
          <p:cNvSpPr/>
          <p:nvPr/>
        </p:nvSpPr>
        <p:spPr>
          <a:xfrm rot="924714" flipV="1">
            <a:off x="4111496" y="1506878"/>
            <a:ext cx="6675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BD639A-1D2A-7B82-891E-A06896DFDEB0}"/>
              </a:ext>
            </a:extLst>
          </p:cNvPr>
          <p:cNvSpPr txBox="1"/>
          <p:nvPr/>
        </p:nvSpPr>
        <p:spPr>
          <a:xfrm rot="993282">
            <a:off x="4046797" y="1540094"/>
            <a:ext cx="828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Contact client refus </a:t>
            </a:r>
            <a:endParaRPr lang="en-BE" sz="6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C40746-77A0-829D-738E-F6518B954237}"/>
              </a:ext>
            </a:extLst>
          </p:cNvPr>
          <p:cNvSpPr/>
          <p:nvPr/>
        </p:nvSpPr>
        <p:spPr>
          <a:xfrm>
            <a:off x="4781998" y="1545417"/>
            <a:ext cx="857948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dirty="0"/>
              <a:t>Envoi d’une annulation au fournisseur</a:t>
            </a:r>
            <a:endParaRPr lang="en-BE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2339A9-71D5-100E-4D69-ED16E3CDEA1A}"/>
              </a:ext>
            </a:extLst>
          </p:cNvPr>
          <p:cNvSpPr txBox="1"/>
          <p:nvPr/>
        </p:nvSpPr>
        <p:spPr>
          <a:xfrm>
            <a:off x="4067944" y="843558"/>
            <a:ext cx="94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-J+15 </a:t>
            </a:r>
          </a:p>
          <a:p>
            <a:r>
              <a:rPr lang="fr-BE" sz="600" dirty="0">
                <a:solidFill>
                  <a:srgbClr val="FF0000"/>
                </a:solidFill>
              </a:rPr>
              <a:t>-Pas de retour </a:t>
            </a:r>
          </a:p>
          <a:p>
            <a:r>
              <a:rPr lang="fr-BE" sz="600" dirty="0">
                <a:solidFill>
                  <a:srgbClr val="FF0000"/>
                </a:solidFill>
              </a:rPr>
              <a:t>client**</a:t>
            </a:r>
            <a:endParaRPr lang="en-BE" sz="600" dirty="0">
              <a:solidFill>
                <a:srgbClr val="FF0000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7C30A47-0BD0-86B1-1EA8-7FE0F49DEF00}"/>
              </a:ext>
            </a:extLst>
          </p:cNvPr>
          <p:cNvSpPr/>
          <p:nvPr/>
        </p:nvSpPr>
        <p:spPr>
          <a:xfrm rot="20329942" flipV="1">
            <a:off x="5542363" y="1937320"/>
            <a:ext cx="1025495" cy="45719"/>
          </a:xfrm>
          <a:prstGeom prst="rightArrow">
            <a:avLst>
              <a:gd name="adj1" fmla="val 50000"/>
              <a:gd name="adj2" fmla="val 56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C90DDBA-4A52-1F3A-2E5F-C6EDA162D1D9}"/>
              </a:ext>
            </a:extLst>
          </p:cNvPr>
          <p:cNvSpPr/>
          <p:nvPr/>
        </p:nvSpPr>
        <p:spPr>
          <a:xfrm>
            <a:off x="5624430" y="2201796"/>
            <a:ext cx="895108" cy="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3ACC4D8-5EF4-B70E-933B-65E5FE64B4E4}"/>
              </a:ext>
            </a:extLst>
          </p:cNvPr>
          <p:cNvSpPr/>
          <p:nvPr/>
        </p:nvSpPr>
        <p:spPr>
          <a:xfrm rot="1605566" flipV="1">
            <a:off x="5560397" y="2534964"/>
            <a:ext cx="1015241" cy="4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E7B8B6-F9C7-5CED-AEA0-4B78194A5A5A}"/>
              </a:ext>
            </a:extLst>
          </p:cNvPr>
          <p:cNvSpPr/>
          <p:nvPr/>
        </p:nvSpPr>
        <p:spPr>
          <a:xfrm>
            <a:off x="6538338" y="1419622"/>
            <a:ext cx="1000973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/>
              <a:t>Envoi des messages vers le fournisseur </a:t>
            </a:r>
            <a:endParaRPr lang="en-BE" sz="800" b="1" dirty="0"/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8FC004F0-FB77-B7D8-413F-860C2E3E5428}"/>
              </a:ext>
            </a:extLst>
          </p:cNvPr>
          <p:cNvSpPr/>
          <p:nvPr/>
        </p:nvSpPr>
        <p:spPr>
          <a:xfrm>
            <a:off x="6538338" y="1923678"/>
            <a:ext cx="997051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/>
              <a:t>Envoi d’une annulation au fournisseur*</a:t>
            </a:r>
            <a:endParaRPr lang="en-BE" sz="800" b="1" dirty="0"/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1F318161-68BE-F876-017B-66B2A4334569}"/>
              </a:ext>
            </a:extLst>
          </p:cNvPr>
          <p:cNvSpPr/>
          <p:nvPr/>
        </p:nvSpPr>
        <p:spPr>
          <a:xfrm>
            <a:off x="6538339" y="2427734"/>
            <a:ext cx="979386" cy="61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>
                <a:solidFill>
                  <a:srgbClr val="FF0000"/>
                </a:solidFill>
              </a:rPr>
              <a:t>Planification d’une 2</a:t>
            </a:r>
            <a:r>
              <a:rPr lang="fr-BE" sz="800" b="1" baseline="30000" dirty="0">
                <a:solidFill>
                  <a:srgbClr val="FF0000"/>
                </a:solidFill>
              </a:rPr>
              <a:t>ème**</a:t>
            </a:r>
            <a:r>
              <a:rPr lang="fr-BE" sz="800" b="1" dirty="0">
                <a:solidFill>
                  <a:srgbClr val="FF0000"/>
                </a:solidFill>
              </a:rPr>
              <a:t> visite </a:t>
            </a:r>
            <a:r>
              <a:rPr lang="fr-BE" sz="800" dirty="0"/>
              <a:t>avec ou sans contact client </a:t>
            </a:r>
            <a:endParaRPr lang="en-BE" sz="800" dirty="0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1365AF4B-76E1-C0EC-DCD3-1A416C862959}"/>
              </a:ext>
            </a:extLst>
          </p:cNvPr>
          <p:cNvSpPr txBox="1"/>
          <p:nvPr/>
        </p:nvSpPr>
        <p:spPr>
          <a:xfrm rot="20282349">
            <a:off x="5684518" y="1565015"/>
            <a:ext cx="81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" b="1" dirty="0">
                <a:solidFill>
                  <a:srgbClr val="00B050"/>
                </a:solidFill>
              </a:rPr>
              <a:t>Pose et activation prépaiement </a:t>
            </a:r>
            <a:endParaRPr lang="en-BE" sz="600" b="1" dirty="0">
              <a:solidFill>
                <a:srgbClr val="00B050"/>
              </a:solidFill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460F67E3-04F9-6EBA-4A05-5FDA146A6F5F}"/>
              </a:ext>
            </a:extLst>
          </p:cNvPr>
          <p:cNvSpPr txBox="1"/>
          <p:nvPr/>
        </p:nvSpPr>
        <p:spPr>
          <a:xfrm>
            <a:off x="5941652" y="1995686"/>
            <a:ext cx="8127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b="1" dirty="0"/>
              <a:t>Refus </a:t>
            </a:r>
            <a:endParaRPr lang="en-BE" sz="600" b="1" dirty="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0A71B953-A1A8-5939-FDAE-E090890662AB}"/>
              </a:ext>
            </a:extLst>
          </p:cNvPr>
          <p:cNvSpPr txBox="1"/>
          <p:nvPr/>
        </p:nvSpPr>
        <p:spPr>
          <a:xfrm rot="1659092">
            <a:off x="5854302" y="2447686"/>
            <a:ext cx="8077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b="1" dirty="0"/>
              <a:t>absence</a:t>
            </a:r>
            <a:r>
              <a:rPr lang="fr-BE" sz="600" dirty="0"/>
              <a:t> </a:t>
            </a:r>
            <a:endParaRPr lang="en-BE" sz="600" dirty="0"/>
          </a:p>
        </p:txBody>
      </p:sp>
      <p:pic>
        <p:nvPicPr>
          <p:cNvPr id="1030" name="Picture 2" descr="Image result for enveloppe dessin">
            <a:extLst>
              <a:ext uri="{FF2B5EF4-FFF2-40B4-BE49-F238E27FC236}">
                <a16:creationId xmlns:a16="http://schemas.microsoft.com/office/drawing/2014/main" id="{4F12F317-7179-201E-E334-00693505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9059" y="2797418"/>
            <a:ext cx="175269" cy="1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Arrow: Right 1030">
            <a:extLst>
              <a:ext uri="{FF2B5EF4-FFF2-40B4-BE49-F238E27FC236}">
                <a16:creationId xmlns:a16="http://schemas.microsoft.com/office/drawing/2014/main" id="{29898AC2-6C9D-00AD-E618-39ADD65BC863}"/>
              </a:ext>
            </a:extLst>
          </p:cNvPr>
          <p:cNvSpPr/>
          <p:nvPr/>
        </p:nvSpPr>
        <p:spPr>
          <a:xfrm rot="5400000">
            <a:off x="6880853" y="3162829"/>
            <a:ext cx="266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D5000E19-EBEE-9F80-AC56-C4101CA95AD5}"/>
              </a:ext>
            </a:extLst>
          </p:cNvPr>
          <p:cNvSpPr/>
          <p:nvPr/>
        </p:nvSpPr>
        <p:spPr>
          <a:xfrm>
            <a:off x="6626008" y="3338986"/>
            <a:ext cx="821710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Visite terrain</a:t>
            </a:r>
            <a:endParaRPr lang="en-BE" sz="900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93ADC2A-FC79-3037-1A9E-B17FA04848CE}"/>
              </a:ext>
            </a:extLst>
          </p:cNvPr>
          <p:cNvSpPr txBox="1"/>
          <p:nvPr/>
        </p:nvSpPr>
        <p:spPr>
          <a:xfrm rot="2410149">
            <a:off x="7270303" y="3915337"/>
            <a:ext cx="9970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b="1" dirty="0"/>
              <a:t>Refus ou absence  </a:t>
            </a:r>
            <a:endParaRPr lang="en-BE" sz="600" b="1" dirty="0"/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154DF7F5-0169-D62F-4762-B9FF99EF3C5B}"/>
              </a:ext>
            </a:extLst>
          </p:cNvPr>
          <p:cNvSpPr txBox="1"/>
          <p:nvPr/>
        </p:nvSpPr>
        <p:spPr>
          <a:xfrm rot="19180805">
            <a:off x="5874182" y="3684318"/>
            <a:ext cx="81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" b="1" dirty="0">
                <a:solidFill>
                  <a:srgbClr val="00B050"/>
                </a:solidFill>
              </a:rPr>
              <a:t>Pose et activation prépaiement </a:t>
            </a:r>
            <a:endParaRPr lang="en-BE" sz="600" b="1" dirty="0">
              <a:solidFill>
                <a:srgbClr val="00B050"/>
              </a:solidFill>
            </a:endParaRPr>
          </a:p>
        </p:txBody>
      </p:sp>
      <p:sp>
        <p:nvSpPr>
          <p:cNvPr id="1035" name="Arrow: Right 1034">
            <a:extLst>
              <a:ext uri="{FF2B5EF4-FFF2-40B4-BE49-F238E27FC236}">
                <a16:creationId xmlns:a16="http://schemas.microsoft.com/office/drawing/2014/main" id="{163230C9-CB85-167A-CD93-F0A800BFC108}"/>
              </a:ext>
            </a:extLst>
          </p:cNvPr>
          <p:cNvSpPr/>
          <p:nvPr/>
        </p:nvSpPr>
        <p:spPr>
          <a:xfrm rot="8258225" flipV="1">
            <a:off x="6239116" y="3941709"/>
            <a:ext cx="6495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36" name="Arrow: Right 1035">
            <a:extLst>
              <a:ext uri="{FF2B5EF4-FFF2-40B4-BE49-F238E27FC236}">
                <a16:creationId xmlns:a16="http://schemas.microsoft.com/office/drawing/2014/main" id="{1CF48685-7B58-0996-D122-8A5AE722C8FF}"/>
              </a:ext>
            </a:extLst>
          </p:cNvPr>
          <p:cNvSpPr/>
          <p:nvPr/>
        </p:nvSpPr>
        <p:spPr>
          <a:xfrm rot="2532830" flipV="1">
            <a:off x="7102489" y="3937770"/>
            <a:ext cx="5949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146F637D-20B1-FB76-CFDC-22C17E8F15B9}"/>
              </a:ext>
            </a:extLst>
          </p:cNvPr>
          <p:cNvSpPr/>
          <p:nvPr/>
        </p:nvSpPr>
        <p:spPr>
          <a:xfrm>
            <a:off x="5307167" y="4198070"/>
            <a:ext cx="1000973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/>
              <a:t>Envoi des messages vers le fournisseur *</a:t>
            </a:r>
            <a:endParaRPr lang="en-BE" sz="800" b="1" dirty="0"/>
          </a:p>
        </p:txBody>
      </p:sp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AD885230-8F72-78ED-820D-190E5CB0F75A}"/>
              </a:ext>
            </a:extLst>
          </p:cNvPr>
          <p:cNvSpPr/>
          <p:nvPr/>
        </p:nvSpPr>
        <p:spPr>
          <a:xfrm>
            <a:off x="7535389" y="4211161"/>
            <a:ext cx="997051" cy="40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800" b="1" dirty="0"/>
              <a:t>Envoi d’une annulation au fournisseur*</a:t>
            </a:r>
            <a:endParaRPr lang="en-BE" sz="800" b="1" dirty="0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918E2CB1-DA46-F8BD-0405-9BB096B7A965}"/>
              </a:ext>
            </a:extLst>
          </p:cNvPr>
          <p:cNvSpPr txBox="1"/>
          <p:nvPr/>
        </p:nvSpPr>
        <p:spPr>
          <a:xfrm>
            <a:off x="565548" y="4563874"/>
            <a:ext cx="54466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*Le fournisseur va saisir le Juge de Paix</a:t>
            </a:r>
          </a:p>
          <a:p>
            <a:r>
              <a:rPr lang="fr-BE" sz="1100" dirty="0"/>
              <a:t>**En attente de précisions via l’Arrêté Ministériel</a:t>
            </a:r>
          </a:p>
          <a:p>
            <a:endParaRPr lang="fr-BE" sz="1100" dirty="0"/>
          </a:p>
        </p:txBody>
      </p:sp>
      <p:sp>
        <p:nvSpPr>
          <p:cNvPr id="1048" name="AutoShape 12">
            <a:extLst>
              <a:ext uri="{FF2B5EF4-FFF2-40B4-BE49-F238E27FC236}">
                <a16:creationId xmlns:a16="http://schemas.microsoft.com/office/drawing/2014/main" id="{18802ACD-46C2-3C6E-64E4-02FBF3E94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043" name="AutoShape 4">
            <a:extLst>
              <a:ext uri="{FF2B5EF4-FFF2-40B4-BE49-F238E27FC236}">
                <a16:creationId xmlns:a16="http://schemas.microsoft.com/office/drawing/2014/main" id="{F27B1DFC-CB4B-E8A9-2848-13DF78E3D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9147" y="2333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049" name="AutoShape 14">
            <a:extLst>
              <a:ext uri="{FF2B5EF4-FFF2-40B4-BE49-F238E27FC236}">
                <a16:creationId xmlns:a16="http://schemas.microsoft.com/office/drawing/2014/main" id="{25BF2207-16E3-5D30-9DBA-260A588C1B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296" y="3660070"/>
            <a:ext cx="304800" cy="2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FA1E35FD-DE26-F794-9C93-E5141AEB1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02" y="3352778"/>
            <a:ext cx="316606" cy="319651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61C081A7-5553-4703-EC34-1581CC25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01" y="2197291"/>
            <a:ext cx="313938" cy="316956"/>
          </a:xfrm>
          <a:prstGeom prst="rect">
            <a:avLst/>
          </a:prstGeom>
        </p:spPr>
      </p:pic>
      <p:sp>
        <p:nvSpPr>
          <p:cNvPr id="1055" name="Multiplication Sign 1054">
            <a:extLst>
              <a:ext uri="{FF2B5EF4-FFF2-40B4-BE49-F238E27FC236}">
                <a16:creationId xmlns:a16="http://schemas.microsoft.com/office/drawing/2014/main" id="{10AA15C1-1AB9-2B94-FA59-0AE77699512B}"/>
              </a:ext>
            </a:extLst>
          </p:cNvPr>
          <p:cNvSpPr/>
          <p:nvPr/>
        </p:nvSpPr>
        <p:spPr>
          <a:xfrm>
            <a:off x="7416316" y="1860715"/>
            <a:ext cx="216024" cy="230848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56" name="Multiplication Sign 1055">
            <a:extLst>
              <a:ext uri="{FF2B5EF4-FFF2-40B4-BE49-F238E27FC236}">
                <a16:creationId xmlns:a16="http://schemas.microsoft.com/office/drawing/2014/main" id="{347D8093-28EB-6F59-2036-FE3B536363BA}"/>
              </a:ext>
            </a:extLst>
          </p:cNvPr>
          <p:cNvSpPr/>
          <p:nvPr/>
        </p:nvSpPr>
        <p:spPr>
          <a:xfrm>
            <a:off x="5502509" y="2696526"/>
            <a:ext cx="216024" cy="230848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57" name="Multiplication Sign 1056">
            <a:extLst>
              <a:ext uri="{FF2B5EF4-FFF2-40B4-BE49-F238E27FC236}">
                <a16:creationId xmlns:a16="http://schemas.microsoft.com/office/drawing/2014/main" id="{AF0034D8-3443-3155-670A-DD711BB774F3}"/>
              </a:ext>
            </a:extLst>
          </p:cNvPr>
          <p:cNvSpPr/>
          <p:nvPr/>
        </p:nvSpPr>
        <p:spPr>
          <a:xfrm>
            <a:off x="8424427" y="4092810"/>
            <a:ext cx="216024" cy="230848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60" name="Picture 20" descr="See the source image">
            <a:extLst>
              <a:ext uri="{FF2B5EF4-FFF2-40B4-BE49-F238E27FC236}">
                <a16:creationId xmlns:a16="http://schemas.microsoft.com/office/drawing/2014/main" id="{9C53C759-E20B-F575-4A77-C8A45FC3B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3053" r="34271" b="6382"/>
          <a:stretch/>
        </p:blipFill>
        <p:spPr bwMode="auto">
          <a:xfrm>
            <a:off x="7416316" y="1334736"/>
            <a:ext cx="186282" cy="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20" descr="See the source image">
            <a:extLst>
              <a:ext uri="{FF2B5EF4-FFF2-40B4-BE49-F238E27FC236}">
                <a16:creationId xmlns:a16="http://schemas.microsoft.com/office/drawing/2014/main" id="{CB0EBDAE-43F9-08A0-D074-BBA89155B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3053" r="34271" b="6382"/>
          <a:stretch/>
        </p:blipFill>
        <p:spPr bwMode="auto">
          <a:xfrm>
            <a:off x="5230697" y="4070922"/>
            <a:ext cx="186282" cy="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20" descr="See the source image">
            <a:extLst>
              <a:ext uri="{FF2B5EF4-FFF2-40B4-BE49-F238E27FC236}">
                <a16:creationId xmlns:a16="http://schemas.microsoft.com/office/drawing/2014/main" id="{A92DA1ED-18D9-DEC8-BC5C-4EF6169DF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3053" r="34271" b="6382"/>
          <a:stretch/>
        </p:blipFill>
        <p:spPr bwMode="auto">
          <a:xfrm>
            <a:off x="5560868" y="872104"/>
            <a:ext cx="186282" cy="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CF779E02-9704-BAEC-10FD-F0A3DD184ED4}"/>
              </a:ext>
            </a:extLst>
          </p:cNvPr>
          <p:cNvSpPr/>
          <p:nvPr/>
        </p:nvSpPr>
        <p:spPr>
          <a:xfrm>
            <a:off x="5540782" y="1458365"/>
            <a:ext cx="216024" cy="230848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803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1024" grpId="0" animBg="1"/>
      <p:bldP spid="1025" grpId="0" animBg="1"/>
      <p:bldP spid="1027" grpId="0"/>
      <p:bldP spid="1028" grpId="0"/>
      <p:bldP spid="1029" grpId="0"/>
      <p:bldP spid="1031" grpId="0" animBg="1"/>
      <p:bldP spid="1032" grpId="0" animBg="1"/>
      <p:bldP spid="1033" grpId="0"/>
      <p:bldP spid="1034" grpId="0"/>
      <p:bldP spid="1035" grpId="0" animBg="1"/>
      <p:bldP spid="1036" grpId="0" animBg="1"/>
      <p:bldP spid="1037" grpId="0" animBg="1"/>
      <p:bldP spid="1038" grpId="0" animBg="1"/>
      <p:bldP spid="1048" grpId="0"/>
      <p:bldP spid="1055" grpId="0" animBg="1"/>
      <p:bldP spid="1056" grpId="0" animBg="1"/>
      <p:bldP spid="105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 de Cut-off - GRD </a:t>
            </a:r>
          </a:p>
        </p:txBody>
      </p:sp>
    </p:spTree>
    <p:extLst>
      <p:ext uri="{BB962C8B-B14F-4D97-AF65-F5344CB8AC3E}">
        <p14:creationId xmlns:p14="http://schemas.microsoft.com/office/powerpoint/2010/main" val="290642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>
            <a:extLst>
              <a:ext uri="{FF2B5EF4-FFF2-40B4-BE49-F238E27FC236}">
                <a16:creationId xmlns:a16="http://schemas.microsoft.com/office/drawing/2014/main" id="{6FE88565-7988-1CA5-CDA6-6F7931FE7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6092" cy="5143500"/>
          </a:xfrm>
          <a:prstGeom prst="rect">
            <a:avLst/>
          </a:prstGeom>
        </p:spPr>
      </p:pic>
      <p:pic>
        <p:nvPicPr>
          <p:cNvPr id="5" name="Picture 2" descr="Image result for loupe présentation power point">
            <a:extLst>
              <a:ext uri="{FF2B5EF4-FFF2-40B4-BE49-F238E27FC236}">
                <a16:creationId xmlns:a16="http://schemas.microsoft.com/office/drawing/2014/main" id="{ED5EE560-49CC-81A3-6EEC-BDC943B0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63838"/>
            <a:ext cx="9007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B2FEFC-70C6-8E7D-55CF-34E64ABB2DB0}"/>
              </a:ext>
            </a:extLst>
          </p:cNvPr>
          <p:cNvSpPr/>
          <p:nvPr/>
        </p:nvSpPr>
        <p:spPr>
          <a:xfrm>
            <a:off x="6372200" y="4526297"/>
            <a:ext cx="1656184" cy="33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coupure</a:t>
            </a:r>
            <a:endParaRPr lang="en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56EAB-AB77-B0FC-2125-F1D1CC6D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 de Cut off - GRD </a:t>
            </a:r>
            <a:endParaRPr lang="en-B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C8B17-F76C-51A7-7B0F-C050691FAEAD}"/>
              </a:ext>
            </a:extLst>
          </p:cNvPr>
          <p:cNvSpPr/>
          <p:nvPr/>
        </p:nvSpPr>
        <p:spPr>
          <a:xfrm>
            <a:off x="611560" y="2427734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Réception demande </a:t>
            </a:r>
          </a:p>
          <a:p>
            <a:pPr algn="ctr"/>
            <a:r>
              <a:rPr lang="fr-BE" sz="900" dirty="0"/>
              <a:t>Cut-off fournisseur*</a:t>
            </a:r>
            <a:endParaRPr lang="en-BE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65372-D0E3-F297-7491-C76C677CDB4C}"/>
              </a:ext>
            </a:extLst>
          </p:cNvPr>
          <p:cNvSpPr txBox="1"/>
          <p:nvPr/>
        </p:nvSpPr>
        <p:spPr>
          <a:xfrm>
            <a:off x="648000" y="4371950"/>
            <a:ext cx="4680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/>
              <a:t>*Suite décision du Juge de Paix </a:t>
            </a:r>
            <a:endParaRPr lang="en-BE" sz="9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44C81F8-0130-A324-8CE5-5D429EA38A10}"/>
              </a:ext>
            </a:extLst>
          </p:cNvPr>
          <p:cNvSpPr/>
          <p:nvPr/>
        </p:nvSpPr>
        <p:spPr>
          <a:xfrm rot="21202352" flipV="1">
            <a:off x="2059347" y="2464417"/>
            <a:ext cx="13728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0E610CA-E537-393F-3C4B-2ED22E5805F5}"/>
              </a:ext>
            </a:extLst>
          </p:cNvPr>
          <p:cNvSpPr/>
          <p:nvPr/>
        </p:nvSpPr>
        <p:spPr>
          <a:xfrm rot="2009859" flipV="1">
            <a:off x="1556898" y="3154752"/>
            <a:ext cx="1100095" cy="103581"/>
          </a:xfrm>
          <a:prstGeom prst="rightArrow">
            <a:avLst>
              <a:gd name="adj1" fmla="val 50000"/>
              <a:gd name="adj2" fmla="val 12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E52CB-BB6F-3469-2285-963E7F65661D}"/>
              </a:ext>
            </a:extLst>
          </p:cNvPr>
          <p:cNvSpPr txBox="1"/>
          <p:nvPr/>
        </p:nvSpPr>
        <p:spPr>
          <a:xfrm rot="21213541">
            <a:off x="2202457" y="2275759"/>
            <a:ext cx="1152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Hors période hivernale</a:t>
            </a:r>
            <a:endParaRPr lang="en-BE" sz="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E639E-85D1-9CCE-3353-4538E1EA2C1E}"/>
              </a:ext>
            </a:extLst>
          </p:cNvPr>
          <p:cNvSpPr txBox="1"/>
          <p:nvPr/>
        </p:nvSpPr>
        <p:spPr>
          <a:xfrm rot="2082121">
            <a:off x="1517471" y="3180240"/>
            <a:ext cx="9305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En période hivernale</a:t>
            </a:r>
            <a:endParaRPr lang="en-BE" sz="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7CF525-3ECD-C525-878F-15F6620EAA3A}"/>
              </a:ext>
            </a:extLst>
          </p:cNvPr>
          <p:cNvSpPr/>
          <p:nvPr/>
        </p:nvSpPr>
        <p:spPr>
          <a:xfrm>
            <a:off x="3463452" y="2013371"/>
            <a:ext cx="1281795" cy="493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Planification d’une visite de coupure</a:t>
            </a:r>
            <a:endParaRPr lang="en-BE" sz="9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E24E50E-6F04-5A47-3648-307FD80D4D58}"/>
              </a:ext>
            </a:extLst>
          </p:cNvPr>
          <p:cNvSpPr/>
          <p:nvPr/>
        </p:nvSpPr>
        <p:spPr>
          <a:xfrm>
            <a:off x="4788024" y="2285787"/>
            <a:ext cx="1208771" cy="69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DD79BE-0E66-6E8F-1948-A69CBB3BD54C}"/>
              </a:ext>
            </a:extLst>
          </p:cNvPr>
          <p:cNvSpPr/>
          <p:nvPr/>
        </p:nvSpPr>
        <p:spPr>
          <a:xfrm>
            <a:off x="6016422" y="1933157"/>
            <a:ext cx="1148820" cy="91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Visite terrain (2 passages)</a:t>
            </a:r>
          </a:p>
          <a:p>
            <a:pPr algn="ctr"/>
            <a:endParaRPr lang="en-BE" sz="9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025133-D0DB-0952-7637-65BEF25402F2}"/>
              </a:ext>
            </a:extLst>
          </p:cNvPr>
          <p:cNvSpPr/>
          <p:nvPr/>
        </p:nvSpPr>
        <p:spPr>
          <a:xfrm rot="20197660">
            <a:off x="7157229" y="2150908"/>
            <a:ext cx="549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96947A5-5020-496A-191B-A5CBB1B7887D}"/>
              </a:ext>
            </a:extLst>
          </p:cNvPr>
          <p:cNvSpPr/>
          <p:nvPr/>
        </p:nvSpPr>
        <p:spPr>
          <a:xfrm rot="1855809">
            <a:off x="7137466" y="2430011"/>
            <a:ext cx="549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018C82-DBD3-3407-52EC-2C8A99FB2E02}"/>
              </a:ext>
            </a:extLst>
          </p:cNvPr>
          <p:cNvSpPr txBox="1"/>
          <p:nvPr/>
        </p:nvSpPr>
        <p:spPr>
          <a:xfrm rot="20242348">
            <a:off x="7114425" y="1926043"/>
            <a:ext cx="8127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coupure</a:t>
            </a:r>
            <a:endParaRPr lang="en-BE" sz="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055F9-7B3B-AFFC-0491-AFF579EA7FCB}"/>
              </a:ext>
            </a:extLst>
          </p:cNvPr>
          <p:cNvSpPr txBox="1"/>
          <p:nvPr/>
        </p:nvSpPr>
        <p:spPr>
          <a:xfrm rot="1810705">
            <a:off x="7092609" y="2549360"/>
            <a:ext cx="814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 Refus/pas d’accès</a:t>
            </a:r>
            <a:endParaRPr lang="en-BE" sz="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E85416-5D87-D921-BC01-5180C0AE2B33}"/>
              </a:ext>
            </a:extLst>
          </p:cNvPr>
          <p:cNvSpPr/>
          <p:nvPr/>
        </p:nvSpPr>
        <p:spPr>
          <a:xfrm>
            <a:off x="7711594" y="1815622"/>
            <a:ext cx="1148820" cy="385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b="1" dirty="0"/>
              <a:t>Envoi des messages vers le fournisseur </a:t>
            </a:r>
            <a:endParaRPr lang="en-BE" sz="9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F81422-36A9-FA8D-0856-F04CE9AEFF63}"/>
              </a:ext>
            </a:extLst>
          </p:cNvPr>
          <p:cNvSpPr/>
          <p:nvPr/>
        </p:nvSpPr>
        <p:spPr>
          <a:xfrm>
            <a:off x="7692901" y="2448965"/>
            <a:ext cx="1135884" cy="703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/>
              <a:t>Sortie de processus – saisie du Juge pour autorisation d’accès</a:t>
            </a:r>
            <a:endParaRPr lang="en-BE" sz="900" dirty="0"/>
          </a:p>
        </p:txBody>
      </p:sp>
      <p:pic>
        <p:nvPicPr>
          <p:cNvPr id="25" name="Picture 20" descr="See the source image">
            <a:extLst>
              <a:ext uri="{FF2B5EF4-FFF2-40B4-BE49-F238E27FC236}">
                <a16:creationId xmlns:a16="http://schemas.microsoft.com/office/drawing/2014/main" id="{ED7F0AA3-B092-5262-472B-6E30C7EB4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3053" r="34271" b="6382"/>
          <a:stretch/>
        </p:blipFill>
        <p:spPr bwMode="auto">
          <a:xfrm>
            <a:off x="8704871" y="1743696"/>
            <a:ext cx="186282" cy="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C0EF319A-1A6A-3271-ADF8-06C8B6A4CAC7}"/>
              </a:ext>
            </a:extLst>
          </p:cNvPr>
          <p:cNvSpPr/>
          <p:nvPr/>
        </p:nvSpPr>
        <p:spPr>
          <a:xfrm>
            <a:off x="8659944" y="2370443"/>
            <a:ext cx="216024" cy="230848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859261-D7D6-13B1-DE5F-5B49B185A757}"/>
              </a:ext>
            </a:extLst>
          </p:cNvPr>
          <p:cNvSpPr/>
          <p:nvPr/>
        </p:nvSpPr>
        <p:spPr>
          <a:xfrm>
            <a:off x="4309239" y="3363838"/>
            <a:ext cx="1126857" cy="507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900" dirty="0"/>
              <a:t>Fin de période hivernale atteinte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519F167-1754-914E-7CB8-CA0552535418}"/>
              </a:ext>
            </a:extLst>
          </p:cNvPr>
          <p:cNvSpPr/>
          <p:nvPr/>
        </p:nvSpPr>
        <p:spPr>
          <a:xfrm rot="16200000">
            <a:off x="4183081" y="2929199"/>
            <a:ext cx="8235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ED545C-75C4-761E-8A59-F5A27F9E03EA}"/>
              </a:ext>
            </a:extLst>
          </p:cNvPr>
          <p:cNvSpPr txBox="1"/>
          <p:nvPr/>
        </p:nvSpPr>
        <p:spPr>
          <a:xfrm>
            <a:off x="6083337" y="2601291"/>
            <a:ext cx="992686" cy="507831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00" dirty="0">
                <a:solidFill>
                  <a:srgbClr val="00B0F0"/>
                </a:solidFill>
              </a:rPr>
              <a:t>Entrée en période hivernale?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6EB84D2-DA2A-B19E-432C-B7FAFD33B78A}"/>
              </a:ext>
            </a:extLst>
          </p:cNvPr>
          <p:cNvSpPr/>
          <p:nvPr/>
        </p:nvSpPr>
        <p:spPr>
          <a:xfrm>
            <a:off x="2555776" y="3363839"/>
            <a:ext cx="1118089" cy="562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900" dirty="0"/>
              <a:t>Passage en </a:t>
            </a:r>
            <a:r>
              <a:rPr lang="fr-BE" sz="900" b="1" dirty="0"/>
              <a:t>Fournisseur X </a:t>
            </a:r>
            <a:r>
              <a:rPr lang="fr-BE" sz="900" dirty="0"/>
              <a:t>et lettre d’accueil</a:t>
            </a:r>
          </a:p>
          <a:p>
            <a:pPr algn="ctr"/>
            <a:endParaRPr lang="en-BE" sz="900" dirty="0"/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2DC5DE9-514E-0B53-F0CC-CDB12CA8703B}"/>
              </a:ext>
            </a:extLst>
          </p:cNvPr>
          <p:cNvCxnSpPr>
            <a:cxnSpLocks/>
            <a:stCxn id="48" idx="2"/>
            <a:endCxn id="50" idx="2"/>
          </p:cNvCxnSpPr>
          <p:nvPr/>
        </p:nvCxnSpPr>
        <p:spPr>
          <a:xfrm rot="5400000">
            <a:off x="4438733" y="1785211"/>
            <a:ext cx="817037" cy="3464859"/>
          </a:xfrm>
          <a:prstGeom prst="bentConnector3">
            <a:avLst>
              <a:gd name="adj1" fmla="val 127979"/>
            </a:avLst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C21069-B9AF-5567-6FA3-69F26C8C8AC7}"/>
              </a:ext>
            </a:extLst>
          </p:cNvPr>
          <p:cNvSpPr txBox="1"/>
          <p:nvPr/>
        </p:nvSpPr>
        <p:spPr>
          <a:xfrm>
            <a:off x="3615274" y="3579862"/>
            <a:ext cx="81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/>
              <a:t>Durée période hivernale</a:t>
            </a:r>
            <a:endParaRPr lang="en-BE" sz="600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099E7B8-1A96-2057-0B7E-B4DEC0F1EDB1}"/>
              </a:ext>
            </a:extLst>
          </p:cNvPr>
          <p:cNvSpPr/>
          <p:nvPr/>
        </p:nvSpPr>
        <p:spPr>
          <a:xfrm>
            <a:off x="3635896" y="3579862"/>
            <a:ext cx="6324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52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  <p:bldP spid="8" grpId="0" animBg="1"/>
      <p:bldP spid="10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6" grpId="0" animBg="1"/>
      <p:bldP spid="30" grpId="0" animBg="1"/>
      <p:bldP spid="47" grpId="0" animBg="1"/>
      <p:bldP spid="48" grpId="0" animBg="1"/>
      <p:bldP spid="50" grpId="0" animBg="1"/>
      <p:bldP spid="59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783258"/>
      </p:ext>
    </p:extLst>
  </p:cSld>
  <p:clrMapOvr>
    <a:masterClrMapping/>
  </p:clrMapOvr>
</p:sld>
</file>

<file path=ppt/theme/theme1.xml><?xml version="1.0" encoding="utf-8"?>
<a:theme xmlns:a="http://schemas.openxmlformats.org/drawingml/2006/main" name="ORES_modele+num_diapo">
  <a:themeElements>
    <a:clrScheme name="ORES">
      <a:dk1>
        <a:srgbClr val="000000"/>
      </a:dk1>
      <a:lt1>
        <a:srgbClr val="FFFFFF"/>
      </a:lt1>
      <a:dk2>
        <a:srgbClr val="1A262F"/>
      </a:dk2>
      <a:lt2>
        <a:srgbClr val="FFFFFF"/>
      </a:lt2>
      <a:accent1>
        <a:srgbClr val="34B4E4"/>
      </a:accent1>
      <a:accent2>
        <a:srgbClr val="FFD300"/>
      </a:accent2>
      <a:accent3>
        <a:srgbClr val="97C00D"/>
      </a:accent3>
      <a:accent4>
        <a:srgbClr val="694994"/>
      </a:accent4>
      <a:accent5>
        <a:srgbClr val="E53075"/>
      </a:accent5>
      <a:accent6>
        <a:srgbClr val="F79646"/>
      </a:accent6>
      <a:hlink>
        <a:srgbClr val="34B4E4"/>
      </a:hlink>
      <a:folHlink>
        <a:srgbClr val="88949B"/>
      </a:folHlink>
    </a:clrScheme>
    <a:fontScheme name="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896A289-D9E8-411E-9578-B8FE6E0F1CF2}" vid="{5646B850-32E5-4D86-BBFD-041DB41E15E1}"/>
    </a:ext>
  </a:extLst>
</a:theme>
</file>

<file path=ppt/theme/theme2.xml><?xml version="1.0" encoding="utf-8"?>
<a:theme xmlns:a="http://schemas.openxmlformats.org/drawingml/2006/main" name="Thème Office">
  <a:themeElements>
    <a:clrScheme name="ORES">
      <a:dk1>
        <a:srgbClr val="000000"/>
      </a:dk1>
      <a:lt1>
        <a:srgbClr val="FFFFFF"/>
      </a:lt1>
      <a:dk2>
        <a:srgbClr val="1A262F"/>
      </a:dk2>
      <a:lt2>
        <a:srgbClr val="FFFFFF"/>
      </a:lt2>
      <a:accent1>
        <a:srgbClr val="34B4E4"/>
      </a:accent1>
      <a:accent2>
        <a:srgbClr val="FFD300"/>
      </a:accent2>
      <a:accent3>
        <a:srgbClr val="97C00D"/>
      </a:accent3>
      <a:accent4>
        <a:srgbClr val="694994"/>
      </a:accent4>
      <a:accent5>
        <a:srgbClr val="E53075"/>
      </a:accent5>
      <a:accent6>
        <a:srgbClr val="F79646"/>
      </a:accent6>
      <a:hlink>
        <a:srgbClr val="34B4E4"/>
      </a:hlink>
      <a:folHlink>
        <a:srgbClr val="88949B"/>
      </a:folHlink>
    </a:clrScheme>
    <a:fontScheme name="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c37b53d-5782-4048-b6f7-6497ddd5711a">DX23K54UUN2P-97-83</_dlc_DocId>
    <_dlc_DocIdUrl xmlns="6c37b53d-5782-4048-b6f7-6497ddd5711a">
      <Url>http://intranet.ores.net/NotreEntreprise/Documentation/_layouts/15/DocIdRedir.aspx?ID=DX23K54UUN2P-97-83</Url>
      <Description>DX23K54UUN2P-97-83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A1F2FF32E3D4E9F0E48751E32CEFA" ma:contentTypeVersion="0" ma:contentTypeDescription="Crée un document." ma:contentTypeScope="" ma:versionID="f0357bffe5bda33ccc1b19f23d8b6685">
  <xsd:schema xmlns:xsd="http://www.w3.org/2001/XMLSchema" xmlns:xs="http://www.w3.org/2001/XMLSchema" xmlns:p="http://schemas.microsoft.com/office/2006/metadata/properties" xmlns:ns2="6c37b53d-5782-4048-b6f7-6497ddd5711a" targetNamespace="http://schemas.microsoft.com/office/2006/metadata/properties" ma:root="true" ma:fieldsID="23919af0149d34acf103ecd03d729c05" ns2:_="">
    <xsd:import namespace="6c37b53d-5782-4048-b6f7-6497ddd571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7b53d-5782-4048-b6f7-6497ddd5711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70B5E-8FBF-4421-AC29-1BA6EB20B759}">
  <ds:schemaRefs>
    <ds:schemaRef ds:uri="http://schemas.microsoft.com/office/2006/metadata/properties"/>
    <ds:schemaRef ds:uri="http://schemas.microsoft.com/office/infopath/2007/PartnerControls"/>
    <ds:schemaRef ds:uri="6c37b53d-5782-4048-b6f7-6497ddd5711a"/>
  </ds:schemaRefs>
</ds:datastoreItem>
</file>

<file path=customXml/itemProps2.xml><?xml version="1.0" encoding="utf-8"?>
<ds:datastoreItem xmlns:ds="http://schemas.openxmlformats.org/officeDocument/2006/customXml" ds:itemID="{E7F73233-A85B-4D6A-9A7D-18FDB7C887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E89B9-92AC-4B26-AF00-82EFEFC763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6B4BF5-C26F-438D-A24A-3F5622395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7b53d-5782-4048-b6f7-6497ddd57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ORES_modele</Template>
  <TotalTime>29</TotalTime>
  <Words>240</Words>
  <Application>Microsoft Office PowerPoint</Application>
  <PresentationFormat>Affichage à l'écran (16:9)</PresentationFormat>
  <Paragraphs>56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ORES_modele+num_diapo</vt:lpstr>
      <vt:lpstr>Présentation PowerPoint</vt:lpstr>
      <vt:lpstr>Focus sur les activités ORES dans le cadre du décret Juge de Paix </vt:lpstr>
      <vt:lpstr>Activation du prépaiement - GRD </vt:lpstr>
      <vt:lpstr>Présentation PowerPoint</vt:lpstr>
      <vt:lpstr>Activation du prépaiement - GRD </vt:lpstr>
      <vt:lpstr>Demande de Cut-off - GRD </vt:lpstr>
      <vt:lpstr>Présentation PowerPoint</vt:lpstr>
      <vt:lpstr>Demande de Cut off - GRD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Claerebout Katleen</dc:creator>
  <cp:lastModifiedBy>Julie Genot</cp:lastModifiedBy>
  <cp:revision>6</cp:revision>
  <dcterms:created xsi:type="dcterms:W3CDTF">2022-11-14T12:55:57Z</dcterms:created>
  <dcterms:modified xsi:type="dcterms:W3CDTF">2022-11-21T15:11:32Z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d04eebfd-9d55-419d-8ad1-77be19e2c531</vt:lpwstr>
  </property>
  <property fmtid="{D5CDD505-2E9C-101B-9397-08002B2CF9AE}" pid="3" name="ContentTypeId">
    <vt:lpwstr>0x010100F65A1F2FF32E3D4E9F0E48751E32CEFA</vt:lpwstr>
  </property>
</Properties>
</file>