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5">
  <p:sldMasterIdLst>
    <p:sldMasterId id="2147483858" r:id="rId1"/>
  </p:sldMasterIdLst>
  <p:notesMasterIdLst>
    <p:notesMasterId r:id="rId26"/>
  </p:notesMasterIdLst>
  <p:handoutMasterIdLst>
    <p:handoutMasterId r:id="rId27"/>
  </p:handoutMasterIdLst>
  <p:sldIdLst>
    <p:sldId id="256" r:id="rId2"/>
    <p:sldId id="284" r:id="rId3"/>
    <p:sldId id="312" r:id="rId4"/>
    <p:sldId id="309" r:id="rId5"/>
    <p:sldId id="313" r:id="rId6"/>
    <p:sldId id="320" r:id="rId7"/>
    <p:sldId id="278" r:id="rId8"/>
    <p:sldId id="310" r:id="rId9"/>
    <p:sldId id="311" r:id="rId10"/>
    <p:sldId id="321" r:id="rId11"/>
    <p:sldId id="307" r:id="rId12"/>
    <p:sldId id="322" r:id="rId13"/>
    <p:sldId id="306" r:id="rId14"/>
    <p:sldId id="314" r:id="rId15"/>
    <p:sldId id="295" r:id="rId16"/>
    <p:sldId id="304" r:id="rId17"/>
    <p:sldId id="288" r:id="rId18"/>
    <p:sldId id="323" r:id="rId19"/>
    <p:sldId id="315" r:id="rId20"/>
    <p:sldId id="318" r:id="rId21"/>
    <p:sldId id="324" r:id="rId22"/>
    <p:sldId id="316" r:id="rId23"/>
    <p:sldId id="319" r:id="rId24"/>
    <p:sldId id="260" r:id="rId25"/>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039AF08-2A68-D864-C2A7-82E1682C501F}" name="Stéphanie Lombart" initials="SL" userId="Stéphanie Lombart"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téphanie LOMBART" initials="SL" lastIdx="4" clrIdx="0">
    <p:extLst>
      <p:ext uri="{19B8F6BF-5375-455C-9EA6-DF929625EA0E}">
        <p15:presenceInfo xmlns:p15="http://schemas.microsoft.com/office/powerpoint/2012/main" userId="S::SLOM@cwape.be::69cd4c45-e2ba-4870-9162-5a49aabead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76F7E"/>
    <a:srgbClr val="67CCEB"/>
    <a:srgbClr val="C56027"/>
    <a:srgbClr val="000000"/>
    <a:srgbClr val="F187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936" autoAdjust="0"/>
    <p:restoredTop sz="94660"/>
  </p:normalViewPr>
  <p:slideViewPr>
    <p:cSldViewPr snapToGrid="0">
      <p:cViewPr varScale="1">
        <p:scale>
          <a:sx n="101" d="100"/>
          <a:sy n="101" d="100"/>
        </p:scale>
        <p:origin x="666" y="102"/>
      </p:cViewPr>
      <p:guideLst/>
    </p:cSldViewPr>
  </p:slideViewPr>
  <p:notesTextViewPr>
    <p:cViewPr>
      <p:scale>
        <a:sx n="3" d="2"/>
        <a:sy n="3" d="2"/>
      </p:scale>
      <p:origin x="0" y="0"/>
    </p:cViewPr>
  </p:notesTextViewPr>
  <p:notesViewPr>
    <p:cSldViewPr snapToGrid="0">
      <p:cViewPr varScale="1">
        <p:scale>
          <a:sx n="51" d="100"/>
          <a:sy n="51" d="100"/>
        </p:scale>
        <p:origin x="2652" y="9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BE" dirty="0"/>
          </a:p>
        </p:txBody>
      </p:sp>
      <p:sp>
        <p:nvSpPr>
          <p:cNvPr id="3" name="Espace réservé de la date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39310A50-C2DD-4784-B267-C36400A81273}" type="datetimeFigureOut">
              <a:rPr lang="fr-BE" smtClean="0"/>
              <a:t>21-11-22</a:t>
            </a:fld>
            <a:endParaRPr lang="fr-BE" dirty="0"/>
          </a:p>
        </p:txBody>
      </p:sp>
      <p:sp>
        <p:nvSpPr>
          <p:cNvPr id="4" name="Espace réservé du pied de page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fr-BE" dirty="0"/>
          </a:p>
        </p:txBody>
      </p:sp>
      <p:sp>
        <p:nvSpPr>
          <p:cNvPr id="5" name="Espace réservé du numéro de diapositive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B1E0533D-2392-4434-BC7C-14A5CA460E90}" type="slidenum">
              <a:rPr lang="fr-BE" smtClean="0"/>
              <a:t>‹N°›</a:t>
            </a:fld>
            <a:endParaRPr lang="fr-BE" dirty="0"/>
          </a:p>
        </p:txBody>
      </p:sp>
    </p:spTree>
    <p:extLst>
      <p:ext uri="{BB962C8B-B14F-4D97-AF65-F5344CB8AC3E}">
        <p14:creationId xmlns:p14="http://schemas.microsoft.com/office/powerpoint/2010/main" val="34107188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BE" dirty="0"/>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E71EB4E-85D1-4FF7-88D8-CB562F1367D9}" type="datetimeFigureOut">
              <a:rPr lang="fr-BE" smtClean="0"/>
              <a:t>21-11-22</a:t>
            </a:fld>
            <a:endParaRPr lang="fr-BE" dirty="0"/>
          </a:p>
        </p:txBody>
      </p:sp>
      <p:sp>
        <p:nvSpPr>
          <p:cNvPr id="4" name="Espace réservé de l'image des diapositives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fr-BE" dirty="0"/>
          </a:p>
        </p:txBody>
      </p:sp>
      <p:sp>
        <p:nvSpPr>
          <p:cNvPr id="5" name="Espace réservé des commentair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BE" dirty="0"/>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A0BEE271-5B65-4FF0-8DC7-116AF34B2B16}" type="slidenum">
              <a:rPr lang="fr-BE" smtClean="0"/>
              <a:t>‹N°›</a:t>
            </a:fld>
            <a:endParaRPr lang="fr-BE" dirty="0"/>
          </a:p>
        </p:txBody>
      </p:sp>
    </p:spTree>
    <p:extLst>
      <p:ext uri="{BB962C8B-B14F-4D97-AF65-F5344CB8AC3E}">
        <p14:creationId xmlns:p14="http://schemas.microsoft.com/office/powerpoint/2010/main" val="3536974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BE" dirty="0"/>
              <a:t>AGW à développer – à adapter</a:t>
            </a:r>
          </a:p>
          <a:p>
            <a:r>
              <a:rPr lang="fr-BE" dirty="0"/>
              <a:t>Préciser que les coupure pour les non résidentiels + ILC + autres que OSP restent autorisées. </a:t>
            </a:r>
          </a:p>
        </p:txBody>
      </p:sp>
      <p:sp>
        <p:nvSpPr>
          <p:cNvPr id="4" name="Espace réservé du numéro de diapositive 3"/>
          <p:cNvSpPr>
            <a:spLocks noGrp="1"/>
          </p:cNvSpPr>
          <p:nvPr>
            <p:ph type="sldNum" sz="quarter" idx="5"/>
          </p:nvPr>
        </p:nvSpPr>
        <p:spPr/>
        <p:txBody>
          <a:bodyPr/>
          <a:lstStyle/>
          <a:p>
            <a:fld id="{A0BEE271-5B65-4FF0-8DC7-116AF34B2B16}" type="slidenum">
              <a:rPr lang="fr-BE" smtClean="0"/>
              <a:t>13</a:t>
            </a:fld>
            <a:endParaRPr lang="fr-BE" dirty="0"/>
          </a:p>
        </p:txBody>
      </p:sp>
    </p:spTree>
    <p:extLst>
      <p:ext uri="{BB962C8B-B14F-4D97-AF65-F5344CB8AC3E}">
        <p14:creationId xmlns:p14="http://schemas.microsoft.com/office/powerpoint/2010/main" val="11678836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BE" dirty="0">
                <a:solidFill>
                  <a:srgbClr val="FF0000"/>
                </a:solidFill>
              </a:rPr>
              <a:t>Décret du 22/09/22</a:t>
            </a:r>
            <a:endParaRPr lang="fr-FR" dirty="0">
              <a:solidFill>
                <a:srgbClr val="FF0000"/>
              </a:solidFill>
            </a:endParaRPr>
          </a:p>
        </p:txBody>
      </p:sp>
      <p:sp>
        <p:nvSpPr>
          <p:cNvPr id="4" name="Espace réservé du numéro de diapositive 3"/>
          <p:cNvSpPr>
            <a:spLocks noGrp="1"/>
          </p:cNvSpPr>
          <p:nvPr>
            <p:ph type="sldNum" sz="quarter" idx="5"/>
          </p:nvPr>
        </p:nvSpPr>
        <p:spPr/>
        <p:txBody>
          <a:bodyPr/>
          <a:lstStyle/>
          <a:p>
            <a:fld id="{A0BEE271-5B65-4FF0-8DC7-116AF34B2B16}" type="slidenum">
              <a:rPr lang="fr-BE" smtClean="0"/>
              <a:t>16</a:t>
            </a:fld>
            <a:endParaRPr lang="fr-BE" dirty="0"/>
          </a:p>
        </p:txBody>
      </p:sp>
    </p:spTree>
    <p:extLst>
      <p:ext uri="{BB962C8B-B14F-4D97-AF65-F5344CB8AC3E}">
        <p14:creationId xmlns:p14="http://schemas.microsoft.com/office/powerpoint/2010/main" val="3951151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BE" dirty="0"/>
              <a:t>Rappel – entrée en vigueur au 01/01/2023</a:t>
            </a:r>
            <a:endParaRPr lang="fr-FR" dirty="0"/>
          </a:p>
        </p:txBody>
      </p:sp>
      <p:sp>
        <p:nvSpPr>
          <p:cNvPr id="4" name="Espace réservé du numéro de diapositive 3"/>
          <p:cNvSpPr>
            <a:spLocks noGrp="1"/>
          </p:cNvSpPr>
          <p:nvPr>
            <p:ph type="sldNum" sz="quarter" idx="5"/>
          </p:nvPr>
        </p:nvSpPr>
        <p:spPr/>
        <p:txBody>
          <a:bodyPr/>
          <a:lstStyle/>
          <a:p>
            <a:fld id="{A0BEE271-5B65-4FF0-8DC7-116AF34B2B16}" type="slidenum">
              <a:rPr lang="fr-BE" smtClean="0"/>
              <a:t>17</a:t>
            </a:fld>
            <a:endParaRPr lang="fr-BE" dirty="0"/>
          </a:p>
        </p:txBody>
      </p:sp>
    </p:spTree>
    <p:extLst>
      <p:ext uri="{BB962C8B-B14F-4D97-AF65-F5344CB8AC3E}">
        <p14:creationId xmlns:p14="http://schemas.microsoft.com/office/powerpoint/2010/main" val="163940819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ge d'accueil">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448091" y="4030133"/>
            <a:ext cx="8240108" cy="2360432"/>
          </a:xfrm>
          <a:prstGeom prst="rect">
            <a:avLst/>
          </a:prstGeom>
          <a:solidFill>
            <a:srgbClr val="67CCEB"/>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448091" y="3375190"/>
            <a:ext cx="6906614" cy="581977"/>
          </a:xfrm>
          <a:prstGeom prst="rect">
            <a:avLst/>
          </a:prstGeom>
          <a:effectLst/>
        </p:spPr>
        <p:txBody>
          <a:bodyPr anchor="b">
            <a:noAutofit/>
          </a:bodyPr>
          <a:lstStyle>
            <a:lvl1pPr>
              <a:defRPr sz="3200" b="1">
                <a:solidFill>
                  <a:srgbClr val="F18700"/>
                </a:solidFill>
              </a:defRPr>
            </a:lvl1pPr>
          </a:lstStyle>
          <a:p>
            <a:r>
              <a:rPr lang="fr-FR" dirty="0"/>
              <a:t>Modifiez le style du titre</a:t>
            </a:r>
            <a:endParaRPr lang="en-US" dirty="0"/>
          </a:p>
        </p:txBody>
      </p:sp>
      <p:sp>
        <p:nvSpPr>
          <p:cNvPr id="3" name="Subtitle 2"/>
          <p:cNvSpPr>
            <a:spLocks noGrp="1"/>
          </p:cNvSpPr>
          <p:nvPr>
            <p:ph type="subTitle" idx="1"/>
          </p:nvPr>
        </p:nvSpPr>
        <p:spPr>
          <a:xfrm>
            <a:off x="448091" y="3020602"/>
            <a:ext cx="5805946" cy="281623"/>
          </a:xfrm>
        </p:spPr>
        <p:txBody>
          <a:bodyPr anchor="t">
            <a:normAutofit/>
          </a:bodyPr>
          <a:lstStyle>
            <a:lvl1pPr marL="0" indent="0" algn="l">
              <a:buNone/>
              <a:defRPr sz="1200" cap="all">
                <a:solidFill>
                  <a:srgbClr val="076F7E"/>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pic>
        <p:nvPicPr>
          <p:cNvPr id="5" name="Image 4">
            <a:extLst>
              <a:ext uri="{FF2B5EF4-FFF2-40B4-BE49-F238E27FC236}">
                <a16:creationId xmlns:a16="http://schemas.microsoft.com/office/drawing/2014/main" id="{993A2CB4-A4A7-4DAB-A15A-7D6E89A6FEE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605894" y="146649"/>
            <a:ext cx="2348324" cy="833562"/>
          </a:xfrm>
          <a:prstGeom prst="rect">
            <a:avLst/>
          </a:prstGeom>
        </p:spPr>
      </p:pic>
    </p:spTree>
    <p:extLst>
      <p:ext uri="{BB962C8B-B14F-4D97-AF65-F5344CB8AC3E}">
        <p14:creationId xmlns:p14="http://schemas.microsoft.com/office/powerpoint/2010/main" val="9531262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1. seul">
    <p:spTree>
      <p:nvGrpSpPr>
        <p:cNvPr id="1" name=""/>
        <p:cNvGrpSpPr/>
        <p:nvPr/>
      </p:nvGrpSpPr>
      <p:grpSpPr>
        <a:xfrm>
          <a:off x="0" y="0"/>
          <a:ext cx="0" cy="0"/>
          <a:chOff x="0" y="0"/>
          <a:chExt cx="0" cy="0"/>
        </a:xfrm>
      </p:grpSpPr>
      <p:sp>
        <p:nvSpPr>
          <p:cNvPr id="8" name="Rectangle 7"/>
          <p:cNvSpPr>
            <a:spLocks noChangeAspect="1"/>
          </p:cNvSpPr>
          <p:nvPr/>
        </p:nvSpPr>
        <p:spPr>
          <a:xfrm>
            <a:off x="452646" y="5141973"/>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hasCustomPrompt="1"/>
          </p:nvPr>
        </p:nvSpPr>
        <p:spPr>
          <a:xfrm>
            <a:off x="452646" y="4386341"/>
            <a:ext cx="7989751" cy="731417"/>
          </a:xfrm>
          <a:prstGeom prst="rect">
            <a:avLst/>
          </a:prstGeom>
        </p:spPr>
        <p:txBody>
          <a:bodyPr anchor="b">
            <a:normAutofit/>
          </a:bodyPr>
          <a:lstStyle>
            <a:lvl1pPr algn="l">
              <a:defRPr sz="2800" b="1" cap="all">
                <a:solidFill>
                  <a:srgbClr val="F18700"/>
                </a:solidFill>
              </a:defRPr>
            </a:lvl1pPr>
          </a:lstStyle>
          <a:p>
            <a:r>
              <a:rPr lang="fr-FR" dirty="0"/>
              <a:t>Présentation de l’avis de la CWaPE sur le projet de décret « juge de paix » </a:t>
            </a:r>
            <a:endParaRPr lang="en-US" dirty="0"/>
          </a:p>
        </p:txBody>
      </p:sp>
      <p:sp>
        <p:nvSpPr>
          <p:cNvPr id="3" name="ZoneTexte 2"/>
          <p:cNvSpPr txBox="1"/>
          <p:nvPr userDrawn="1"/>
        </p:nvSpPr>
        <p:spPr>
          <a:xfrm>
            <a:off x="581191" y="5724115"/>
            <a:ext cx="7478592" cy="253916"/>
          </a:xfrm>
          <a:prstGeom prst="rect">
            <a:avLst/>
          </a:prstGeom>
          <a:noFill/>
        </p:spPr>
        <p:txBody>
          <a:bodyPr wrap="square" rtlCol="0">
            <a:spAutoFit/>
          </a:bodyPr>
          <a:lstStyle/>
          <a:p>
            <a:r>
              <a:rPr lang="fr-BE" sz="1050" i="1" dirty="0">
                <a:solidFill>
                  <a:schemeClr val="bg1"/>
                </a:solidFill>
              </a:rPr>
              <a:t>Présenté</a:t>
            </a:r>
            <a:r>
              <a:rPr lang="fr-BE" sz="1050" i="1" baseline="0" dirty="0">
                <a:solidFill>
                  <a:schemeClr val="bg1"/>
                </a:solidFill>
              </a:rPr>
              <a:t> le 28/01/2021 par Anne-Elisabeth SPRIMONT, Stéphanie LOMBART et Christophe CALOMME </a:t>
            </a:r>
            <a:endParaRPr lang="fr-BE" sz="1050" i="1" dirty="0">
              <a:solidFill>
                <a:schemeClr val="bg1"/>
              </a:solidFill>
            </a:endParaRPr>
          </a:p>
        </p:txBody>
      </p:sp>
      <p:pic>
        <p:nvPicPr>
          <p:cNvPr id="9" name="Image 8">
            <a:extLst>
              <a:ext uri="{FF2B5EF4-FFF2-40B4-BE49-F238E27FC236}">
                <a16:creationId xmlns:a16="http://schemas.microsoft.com/office/drawing/2014/main" id="{5694BBEB-D7F7-4F20-B63C-67F22B5E0BC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605894" y="146649"/>
            <a:ext cx="2348324" cy="833562"/>
          </a:xfrm>
          <a:prstGeom prst="rect">
            <a:avLst/>
          </a:prstGeom>
        </p:spPr>
      </p:pic>
    </p:spTree>
    <p:extLst>
      <p:ext uri="{BB962C8B-B14F-4D97-AF65-F5344CB8AC3E}">
        <p14:creationId xmlns:p14="http://schemas.microsoft.com/office/powerpoint/2010/main" val="79883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re et texte simple">
    <p:spTree>
      <p:nvGrpSpPr>
        <p:cNvPr id="1" name=""/>
        <p:cNvGrpSpPr/>
        <p:nvPr/>
      </p:nvGrpSpPr>
      <p:grpSpPr>
        <a:xfrm>
          <a:off x="0" y="0"/>
          <a:ext cx="0" cy="0"/>
          <a:chOff x="0" y="0"/>
          <a:chExt cx="0" cy="0"/>
        </a:xfrm>
      </p:grpSpPr>
      <p:sp>
        <p:nvSpPr>
          <p:cNvPr id="7" name="Rectangle 6"/>
          <p:cNvSpPr>
            <a:spLocks/>
          </p:cNvSpPr>
          <p:nvPr userDrawn="1"/>
        </p:nvSpPr>
        <p:spPr>
          <a:xfrm>
            <a:off x="456714" y="5687166"/>
            <a:ext cx="8238707" cy="720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456714" y="776109"/>
            <a:ext cx="7989752" cy="1101936"/>
          </a:xfrm>
          <a:prstGeom prst="rect">
            <a:avLst/>
          </a:prstGeom>
        </p:spPr>
        <p:txBody>
          <a:bodyPr>
            <a:normAutofit/>
          </a:bodyPr>
          <a:lstStyle>
            <a:lvl1pPr>
              <a:defRPr sz="2400" b="1">
                <a:solidFill>
                  <a:srgbClr val="F18700"/>
                </a:solidFill>
              </a:defRPr>
            </a:lvl1pPr>
          </a:lstStyle>
          <a:p>
            <a:r>
              <a:rPr lang="fr-FR"/>
              <a:t>Modifiez le style du titre</a:t>
            </a:r>
            <a:endParaRPr lang="en-US" dirty="0"/>
          </a:p>
        </p:txBody>
      </p:sp>
      <p:sp>
        <p:nvSpPr>
          <p:cNvPr id="11" name="ZoneTexte 10"/>
          <p:cNvSpPr txBox="1"/>
          <p:nvPr userDrawn="1"/>
        </p:nvSpPr>
        <p:spPr>
          <a:xfrm>
            <a:off x="581191" y="6000161"/>
            <a:ext cx="7219285" cy="276999"/>
          </a:xfrm>
          <a:prstGeom prst="rect">
            <a:avLst/>
          </a:prstGeom>
          <a:noFill/>
        </p:spPr>
        <p:txBody>
          <a:bodyPr wrap="square" rtlCol="0">
            <a:spAutoFit/>
          </a:bodyPr>
          <a:lstStyle/>
          <a:p>
            <a:r>
              <a:rPr lang="fr-BE" sz="1200" b="1" cap="small" baseline="0" dirty="0">
                <a:solidFill>
                  <a:schemeClr val="bg1"/>
                </a:solidFill>
              </a:rPr>
              <a:t>REC’ONNECTES  OSP SOCIALES					24/11/22</a:t>
            </a:r>
          </a:p>
        </p:txBody>
      </p:sp>
    </p:spTree>
    <p:extLst>
      <p:ext uri="{BB962C8B-B14F-4D97-AF65-F5344CB8AC3E}">
        <p14:creationId xmlns:p14="http://schemas.microsoft.com/office/powerpoint/2010/main" val="2183981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7" name="Rectangle 6"/>
          <p:cNvSpPr>
            <a:spLocks/>
          </p:cNvSpPr>
          <p:nvPr/>
        </p:nvSpPr>
        <p:spPr>
          <a:xfrm>
            <a:off x="456714" y="5746420"/>
            <a:ext cx="8238707" cy="720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56714" y="716380"/>
            <a:ext cx="7989752" cy="794743"/>
          </a:xfrm>
          <a:prstGeom prst="rect">
            <a:avLst/>
          </a:prstGeom>
        </p:spPr>
        <p:txBody>
          <a:bodyPr>
            <a:normAutofit/>
          </a:bodyPr>
          <a:lstStyle>
            <a:lvl1pPr>
              <a:defRPr sz="2400" b="1">
                <a:solidFill>
                  <a:srgbClr val="F18700"/>
                </a:solidFill>
              </a:defRPr>
            </a:lvl1pPr>
          </a:lstStyle>
          <a:p>
            <a:r>
              <a:rPr lang="fr-FR"/>
              <a:t>Modifiez le style du titre</a:t>
            </a:r>
            <a:endParaRPr lang="en-US" dirty="0"/>
          </a:p>
        </p:txBody>
      </p:sp>
      <p:sp>
        <p:nvSpPr>
          <p:cNvPr id="3" name="Content Placeholder 2"/>
          <p:cNvSpPr>
            <a:spLocks noGrp="1"/>
          </p:cNvSpPr>
          <p:nvPr>
            <p:ph idx="1"/>
          </p:nvPr>
        </p:nvSpPr>
        <p:spPr>
          <a:xfrm>
            <a:off x="572568" y="1946301"/>
            <a:ext cx="8414677" cy="3630795"/>
          </a:xfrm>
        </p:spPr>
        <p:txBody>
          <a:bodyPr/>
          <a:lstStyle>
            <a:lvl1pPr>
              <a:defRPr>
                <a:solidFill>
                  <a:srgbClr val="076F7E"/>
                </a:solidFill>
              </a:defRPr>
            </a:lvl1pPr>
            <a:lvl2pPr>
              <a:defRPr>
                <a:solidFill>
                  <a:srgbClr val="076F7E"/>
                </a:solidFill>
              </a:defRPr>
            </a:lvl2pPr>
            <a:lvl3pPr>
              <a:defRPr>
                <a:solidFill>
                  <a:srgbClr val="076F7E"/>
                </a:solidFill>
              </a:defRPr>
            </a:lvl3pPr>
            <a:lvl4pPr>
              <a:defRPr>
                <a:solidFill>
                  <a:srgbClr val="076F7E"/>
                </a:solidFill>
              </a:defRPr>
            </a:lvl4pPr>
            <a:lvl5pPr>
              <a:defRPr>
                <a:solidFill>
                  <a:srgbClr val="076F7E"/>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9" name="ZoneTexte 8"/>
          <p:cNvSpPr txBox="1"/>
          <p:nvPr userDrawn="1"/>
        </p:nvSpPr>
        <p:spPr>
          <a:xfrm>
            <a:off x="581191" y="6050963"/>
            <a:ext cx="7219285" cy="276999"/>
          </a:xfrm>
          <a:prstGeom prst="rect">
            <a:avLst/>
          </a:prstGeom>
          <a:noFill/>
        </p:spPr>
        <p:txBody>
          <a:bodyPr wrap="square" rtlCol="0">
            <a:spAutoFit/>
          </a:bodyPr>
          <a:lstStyle/>
          <a:p>
            <a:r>
              <a:rPr lang="fr-BE" sz="1200" b="1" cap="small" baseline="0" dirty="0">
                <a:solidFill>
                  <a:schemeClr val="bg1"/>
                </a:solidFill>
              </a:rPr>
              <a:t>Rappel du titre de la présentation (a modifier dans les masques: affichage – masque des diapos)</a:t>
            </a:r>
          </a:p>
        </p:txBody>
      </p:sp>
      <p:sp>
        <p:nvSpPr>
          <p:cNvPr id="11" name="Slide Number Placeholder 5"/>
          <p:cNvSpPr>
            <a:spLocks noGrp="1"/>
          </p:cNvSpPr>
          <p:nvPr>
            <p:ph type="sldNum" sz="quarter" idx="12"/>
          </p:nvPr>
        </p:nvSpPr>
        <p:spPr>
          <a:xfrm>
            <a:off x="7800476" y="6022288"/>
            <a:ext cx="770468" cy="365125"/>
          </a:xfrm>
          <a:prstGeom prst="rect">
            <a:avLst/>
          </a:prstGeom>
        </p:spPr>
        <p:txBody>
          <a:bodyPr/>
          <a:lstStyle>
            <a:lvl1pPr>
              <a:defRPr sz="1200" b="1">
                <a:solidFill>
                  <a:schemeClr val="bg1"/>
                </a:solidFill>
              </a:defRPr>
            </a:lvl1pPr>
          </a:lstStyle>
          <a:p>
            <a:fld id="{A012BC3B-0702-4DF0-9B65-FC28F4077171}" type="slidenum">
              <a:rPr lang="fr-BE" smtClean="0"/>
              <a:pPr/>
              <a:t>‹N°›</a:t>
            </a:fld>
            <a:endParaRPr lang="fr-BE" dirty="0"/>
          </a:p>
        </p:txBody>
      </p:sp>
      <p:sp>
        <p:nvSpPr>
          <p:cNvPr id="12" name="ZoneTexte 11"/>
          <p:cNvSpPr txBox="1"/>
          <p:nvPr userDrawn="1"/>
        </p:nvSpPr>
        <p:spPr>
          <a:xfrm>
            <a:off x="581191" y="5851120"/>
            <a:ext cx="5895505" cy="261610"/>
          </a:xfrm>
          <a:prstGeom prst="rect">
            <a:avLst/>
          </a:prstGeom>
          <a:noFill/>
        </p:spPr>
        <p:txBody>
          <a:bodyPr wrap="square" rtlCol="0">
            <a:spAutoFit/>
          </a:bodyPr>
          <a:lstStyle/>
          <a:p>
            <a:r>
              <a:rPr lang="fr-BE" sz="1050" i="1" dirty="0">
                <a:solidFill>
                  <a:schemeClr val="bg1"/>
                </a:solidFill>
              </a:rPr>
              <a:t>Présenté</a:t>
            </a:r>
            <a:r>
              <a:rPr lang="fr-BE" sz="1050" i="1" baseline="0" dirty="0">
                <a:solidFill>
                  <a:schemeClr val="bg1"/>
                </a:solidFill>
              </a:rPr>
              <a:t> le « date » par « Prénom » « Nom », « Titre)</a:t>
            </a:r>
            <a:endParaRPr lang="fr-BE" sz="1050" i="1" dirty="0">
              <a:solidFill>
                <a:schemeClr val="bg1"/>
              </a:solidFill>
            </a:endParaRPr>
          </a:p>
        </p:txBody>
      </p:sp>
    </p:spTree>
    <p:extLst>
      <p:ext uri="{BB962C8B-B14F-4D97-AF65-F5344CB8AC3E}">
        <p14:creationId xmlns:p14="http://schemas.microsoft.com/office/powerpoint/2010/main" val="4085215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581192" y="2228002"/>
            <a:ext cx="3899527" cy="3633047"/>
          </a:xfrm>
        </p:spPr>
        <p:txBody>
          <a:bodyPr>
            <a:normAutofit/>
          </a:bodyPr>
          <a:lstStyle>
            <a:lvl1pPr>
              <a:defRPr>
                <a:solidFill>
                  <a:srgbClr val="076F7E"/>
                </a:solidFill>
              </a:defRPr>
            </a:lvl1pPr>
            <a:lvl2pPr>
              <a:defRPr>
                <a:solidFill>
                  <a:srgbClr val="076F7E"/>
                </a:solidFill>
              </a:defRPr>
            </a:lvl2pPr>
            <a:lvl3pPr>
              <a:defRPr>
                <a:solidFill>
                  <a:srgbClr val="076F7E"/>
                </a:solidFill>
              </a:defRPr>
            </a:lvl3pPr>
            <a:lvl4pPr>
              <a:defRPr>
                <a:solidFill>
                  <a:srgbClr val="076F7E"/>
                </a:solidFill>
              </a:defRPr>
            </a:lvl4pPr>
            <a:lvl5pPr>
              <a:defRPr>
                <a:solidFill>
                  <a:srgbClr val="076F7E"/>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663282" y="2228003"/>
            <a:ext cx="3907662" cy="3633047"/>
          </a:xfrm>
        </p:spPr>
        <p:txBody>
          <a:bodyPr>
            <a:normAutofit/>
          </a:bodyPr>
          <a:lstStyle>
            <a:lvl1pPr>
              <a:defRPr>
                <a:solidFill>
                  <a:srgbClr val="076F7E"/>
                </a:solidFill>
              </a:defRPr>
            </a:lvl1pPr>
            <a:lvl2pPr>
              <a:defRPr>
                <a:solidFill>
                  <a:srgbClr val="076F7E"/>
                </a:solidFill>
              </a:defRPr>
            </a:lvl2pPr>
            <a:lvl3pPr>
              <a:defRPr>
                <a:solidFill>
                  <a:srgbClr val="076F7E"/>
                </a:solidFill>
              </a:defRPr>
            </a:lvl3pPr>
            <a:lvl4pPr>
              <a:defRPr>
                <a:solidFill>
                  <a:srgbClr val="076F7E"/>
                </a:solidFill>
              </a:defRPr>
            </a:lvl4pPr>
            <a:lvl5pPr>
              <a:defRPr>
                <a:solidFill>
                  <a:srgbClr val="076F7E"/>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9" name="Rectangle 8"/>
          <p:cNvSpPr>
            <a:spLocks/>
          </p:cNvSpPr>
          <p:nvPr userDrawn="1"/>
        </p:nvSpPr>
        <p:spPr>
          <a:xfrm>
            <a:off x="456714" y="5704100"/>
            <a:ext cx="8238707" cy="720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Title 1"/>
          <p:cNvSpPr>
            <a:spLocks noGrp="1"/>
          </p:cNvSpPr>
          <p:nvPr>
            <p:ph type="title"/>
          </p:nvPr>
        </p:nvSpPr>
        <p:spPr>
          <a:xfrm>
            <a:off x="456714" y="661524"/>
            <a:ext cx="7989752" cy="820143"/>
          </a:xfrm>
          <a:prstGeom prst="rect">
            <a:avLst/>
          </a:prstGeom>
        </p:spPr>
        <p:txBody>
          <a:bodyPr>
            <a:normAutofit/>
          </a:bodyPr>
          <a:lstStyle>
            <a:lvl1pPr>
              <a:defRPr sz="2400" b="1">
                <a:solidFill>
                  <a:srgbClr val="F18700"/>
                </a:solidFill>
              </a:defRPr>
            </a:lvl1pPr>
          </a:lstStyle>
          <a:p>
            <a:r>
              <a:rPr lang="fr-FR"/>
              <a:t>Modifiez le style du titre</a:t>
            </a:r>
            <a:endParaRPr lang="en-US" dirty="0"/>
          </a:p>
        </p:txBody>
      </p:sp>
      <p:sp>
        <p:nvSpPr>
          <p:cNvPr id="11" name="ZoneTexte 10"/>
          <p:cNvSpPr txBox="1"/>
          <p:nvPr userDrawn="1"/>
        </p:nvSpPr>
        <p:spPr>
          <a:xfrm>
            <a:off x="581191" y="6008628"/>
            <a:ext cx="7219285" cy="276999"/>
          </a:xfrm>
          <a:prstGeom prst="rect">
            <a:avLst/>
          </a:prstGeom>
          <a:noFill/>
        </p:spPr>
        <p:txBody>
          <a:bodyPr wrap="square" rtlCol="0">
            <a:spAutoFit/>
          </a:bodyPr>
          <a:lstStyle/>
          <a:p>
            <a:r>
              <a:rPr lang="fr-BE" sz="1200" b="1" cap="small" baseline="0" dirty="0">
                <a:solidFill>
                  <a:schemeClr val="bg1"/>
                </a:solidFill>
              </a:rPr>
              <a:t>Rappel du titre de la présentation (a modifier dans les masques: affichage – masque des diapos)</a:t>
            </a:r>
          </a:p>
        </p:txBody>
      </p:sp>
      <p:sp>
        <p:nvSpPr>
          <p:cNvPr id="12" name="Slide Number Placeholder 5"/>
          <p:cNvSpPr>
            <a:spLocks noGrp="1"/>
          </p:cNvSpPr>
          <p:nvPr>
            <p:ph type="sldNum" sz="quarter" idx="12"/>
          </p:nvPr>
        </p:nvSpPr>
        <p:spPr>
          <a:xfrm>
            <a:off x="7800476" y="5979953"/>
            <a:ext cx="770468" cy="365125"/>
          </a:xfrm>
          <a:prstGeom prst="rect">
            <a:avLst/>
          </a:prstGeom>
        </p:spPr>
        <p:txBody>
          <a:bodyPr/>
          <a:lstStyle>
            <a:lvl1pPr>
              <a:defRPr sz="1200" b="1">
                <a:solidFill>
                  <a:schemeClr val="bg1"/>
                </a:solidFill>
              </a:defRPr>
            </a:lvl1pPr>
          </a:lstStyle>
          <a:p>
            <a:fld id="{A012BC3B-0702-4DF0-9B65-FC28F4077171}" type="slidenum">
              <a:rPr lang="fr-BE" smtClean="0"/>
              <a:pPr/>
              <a:t>‹N°›</a:t>
            </a:fld>
            <a:endParaRPr lang="fr-BE" dirty="0"/>
          </a:p>
        </p:txBody>
      </p:sp>
      <p:sp>
        <p:nvSpPr>
          <p:cNvPr id="13" name="ZoneTexte 12"/>
          <p:cNvSpPr txBox="1"/>
          <p:nvPr userDrawn="1"/>
        </p:nvSpPr>
        <p:spPr>
          <a:xfrm>
            <a:off x="581191" y="5808785"/>
            <a:ext cx="5895505" cy="261610"/>
          </a:xfrm>
          <a:prstGeom prst="rect">
            <a:avLst/>
          </a:prstGeom>
          <a:noFill/>
        </p:spPr>
        <p:txBody>
          <a:bodyPr wrap="square" rtlCol="0">
            <a:spAutoFit/>
          </a:bodyPr>
          <a:lstStyle/>
          <a:p>
            <a:r>
              <a:rPr lang="fr-BE" sz="1050" i="1" dirty="0">
                <a:solidFill>
                  <a:schemeClr val="bg1"/>
                </a:solidFill>
              </a:rPr>
              <a:t>Présenté</a:t>
            </a:r>
            <a:r>
              <a:rPr lang="fr-BE" sz="1050" i="1" baseline="0" dirty="0">
                <a:solidFill>
                  <a:schemeClr val="bg1"/>
                </a:solidFill>
              </a:rPr>
              <a:t> le « date » par « Prénom » « Nom », « Titre)</a:t>
            </a:r>
            <a:endParaRPr lang="fr-BE" sz="1050" i="1" dirty="0">
              <a:solidFill>
                <a:schemeClr val="bg1"/>
              </a:solidFill>
            </a:endParaRPr>
          </a:p>
        </p:txBody>
      </p:sp>
    </p:spTree>
    <p:extLst>
      <p:ext uri="{BB962C8B-B14F-4D97-AF65-F5344CB8AC3E}">
        <p14:creationId xmlns:p14="http://schemas.microsoft.com/office/powerpoint/2010/main" val="192868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Merci">
    <p:spTree>
      <p:nvGrpSpPr>
        <p:cNvPr id="1" name=""/>
        <p:cNvGrpSpPr/>
        <p:nvPr/>
      </p:nvGrpSpPr>
      <p:grpSpPr>
        <a:xfrm>
          <a:off x="0" y="0"/>
          <a:ext cx="0" cy="0"/>
          <a:chOff x="0" y="0"/>
          <a:chExt cx="0" cy="0"/>
        </a:xfrm>
      </p:grpSpPr>
      <p:sp>
        <p:nvSpPr>
          <p:cNvPr id="8" name="Rectangle 7"/>
          <p:cNvSpPr>
            <a:spLocks noChangeAspect="1"/>
          </p:cNvSpPr>
          <p:nvPr/>
        </p:nvSpPr>
        <p:spPr>
          <a:xfrm>
            <a:off x="452646" y="5141973"/>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hasCustomPrompt="1"/>
          </p:nvPr>
        </p:nvSpPr>
        <p:spPr>
          <a:xfrm>
            <a:off x="1722646" y="2749187"/>
            <a:ext cx="6032821" cy="731417"/>
          </a:xfrm>
          <a:prstGeom prst="rect">
            <a:avLst/>
          </a:prstGeom>
        </p:spPr>
        <p:txBody>
          <a:bodyPr anchor="b">
            <a:normAutofit/>
          </a:bodyPr>
          <a:lstStyle>
            <a:lvl1pPr algn="l">
              <a:defRPr sz="2800" b="1" cap="all">
                <a:solidFill>
                  <a:srgbClr val="F18700"/>
                </a:solidFill>
              </a:defRPr>
            </a:lvl1pPr>
          </a:lstStyle>
          <a:p>
            <a:r>
              <a:rPr lang="fr-FR" dirty="0"/>
              <a:t>MERCI POUR VOTRE ATTENTION</a:t>
            </a:r>
            <a:endParaRPr lang="en-US" dirty="0"/>
          </a:p>
        </p:txBody>
      </p:sp>
      <p:sp>
        <p:nvSpPr>
          <p:cNvPr id="6" name="ZoneTexte 5"/>
          <p:cNvSpPr txBox="1"/>
          <p:nvPr userDrawn="1"/>
        </p:nvSpPr>
        <p:spPr>
          <a:xfrm>
            <a:off x="452646" y="5923958"/>
            <a:ext cx="7219285" cy="276999"/>
          </a:xfrm>
          <a:prstGeom prst="rect">
            <a:avLst/>
          </a:prstGeom>
          <a:noFill/>
        </p:spPr>
        <p:txBody>
          <a:bodyPr wrap="square" rtlCol="0">
            <a:spAutoFit/>
          </a:bodyPr>
          <a:lstStyle/>
          <a:p>
            <a:r>
              <a:rPr lang="fr-BE" sz="1200" b="1" cap="small" baseline="0" dirty="0">
                <a:solidFill>
                  <a:schemeClr val="bg1"/>
                </a:solidFill>
              </a:rPr>
              <a:t>REC’ONNECTES  LES  OSP SOCIALES				24/11/22</a:t>
            </a:r>
          </a:p>
        </p:txBody>
      </p:sp>
      <p:pic>
        <p:nvPicPr>
          <p:cNvPr id="11" name="Image 10">
            <a:extLst>
              <a:ext uri="{FF2B5EF4-FFF2-40B4-BE49-F238E27FC236}">
                <a16:creationId xmlns:a16="http://schemas.microsoft.com/office/drawing/2014/main" id="{302DC4D3-DA83-4467-9AB8-3440867843E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605894" y="146649"/>
            <a:ext cx="2348324" cy="833562"/>
          </a:xfrm>
          <a:prstGeom prst="rect">
            <a:avLst/>
          </a:prstGeom>
        </p:spPr>
      </p:pic>
    </p:spTree>
    <p:extLst>
      <p:ext uri="{BB962C8B-B14F-4D97-AF65-F5344CB8AC3E}">
        <p14:creationId xmlns:p14="http://schemas.microsoft.com/office/powerpoint/2010/main" val="32956429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81192" y="2228003"/>
            <a:ext cx="7989752" cy="3630794"/>
          </a:xfrm>
          <a:prstGeom prst="rect">
            <a:avLst/>
          </a:prstGeom>
        </p:spPr>
        <p:txBody>
          <a:bodyPr vert="horz" lIns="91440" tIns="45720" rIns="91440" bIns="45720" rtlCol="0" anchor="ctr">
            <a:normAutofit/>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pic>
        <p:nvPicPr>
          <p:cNvPr id="4" name="Image 3">
            <a:extLst>
              <a:ext uri="{FF2B5EF4-FFF2-40B4-BE49-F238E27FC236}">
                <a16:creationId xmlns:a16="http://schemas.microsoft.com/office/drawing/2014/main" id="{3A4771DA-1EB7-4BBE-B905-EA4FF445E931}"/>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rot="16200000">
            <a:off x="783462" y="-597243"/>
            <a:ext cx="477538" cy="2044459"/>
          </a:xfrm>
          <a:prstGeom prst="rect">
            <a:avLst/>
          </a:prstGeom>
        </p:spPr>
      </p:pic>
    </p:spTree>
    <p:extLst>
      <p:ext uri="{BB962C8B-B14F-4D97-AF65-F5344CB8AC3E}">
        <p14:creationId xmlns:p14="http://schemas.microsoft.com/office/powerpoint/2010/main" val="4069553922"/>
      </p:ext>
    </p:extLst>
  </p:cSld>
  <p:clrMap bg1="lt1" tx1="dk1" bg2="lt2" tx2="dk2" accent1="accent1" accent2="accent2" accent3="accent3" accent4="accent4" accent5="accent5" accent6="accent6" hlink="hlink" folHlink="folHlink"/>
  <p:sldLayoutIdLst>
    <p:sldLayoutId id="2147483859" r:id="rId1"/>
    <p:sldLayoutId id="2147483861" r:id="rId2"/>
    <p:sldLayoutId id="2147483864" r:id="rId3"/>
    <p:sldLayoutId id="2147483860" r:id="rId4"/>
    <p:sldLayoutId id="2147483862" r:id="rId5"/>
    <p:sldLayoutId id="2147483865" r:id="rId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rgbClr val="076F7E"/>
        </a:buClr>
        <a:buSzPct val="100000"/>
        <a:buFont typeface="Wingdings 2" panose="05020102010507070707" pitchFamily="18" charset="2"/>
        <a:buChar char=""/>
        <a:defRPr sz="1800" kern="1200">
          <a:solidFill>
            <a:srgbClr val="076F7E"/>
          </a:solidFill>
          <a:latin typeface="+mn-lt"/>
          <a:ea typeface="+mn-ea"/>
          <a:cs typeface="+mn-cs"/>
        </a:defRPr>
      </a:lvl1pPr>
      <a:lvl2pPr marL="630000" indent="-306000" algn="l" defTabSz="457200" rtl="0" eaLnBrk="1" latinLnBrk="0" hangingPunct="1">
        <a:spcBef>
          <a:spcPct val="20000"/>
        </a:spcBef>
        <a:spcAft>
          <a:spcPts val="600"/>
        </a:spcAft>
        <a:buClr>
          <a:srgbClr val="076F7E"/>
        </a:buClr>
        <a:buSzPct val="100000"/>
        <a:buFont typeface="Wingdings 2" panose="05020102010507070707" pitchFamily="18" charset="2"/>
        <a:buChar char=""/>
        <a:defRPr sz="1600" kern="1200">
          <a:solidFill>
            <a:srgbClr val="076F7E"/>
          </a:solidFill>
          <a:latin typeface="+mn-lt"/>
          <a:ea typeface="+mn-ea"/>
          <a:cs typeface="+mn-cs"/>
        </a:defRPr>
      </a:lvl2pPr>
      <a:lvl3pPr marL="900000" indent="-270000" algn="l" defTabSz="457200" rtl="0" eaLnBrk="1" latinLnBrk="0" hangingPunct="1">
        <a:spcBef>
          <a:spcPct val="20000"/>
        </a:spcBef>
        <a:spcAft>
          <a:spcPts val="600"/>
        </a:spcAft>
        <a:buClr>
          <a:srgbClr val="076F7E"/>
        </a:buClr>
        <a:buSzPct val="100000"/>
        <a:buFont typeface="Wingdings 2" panose="05020102010507070707" pitchFamily="18" charset="2"/>
        <a:buChar char=""/>
        <a:defRPr sz="1400" kern="1200">
          <a:solidFill>
            <a:srgbClr val="076F7E"/>
          </a:solidFill>
          <a:latin typeface="+mn-lt"/>
          <a:ea typeface="+mn-ea"/>
          <a:cs typeface="+mn-cs"/>
        </a:defRPr>
      </a:lvl3pPr>
      <a:lvl4pPr marL="1242000" indent="-234000" algn="l" defTabSz="457200" rtl="0" eaLnBrk="1" latinLnBrk="0" hangingPunct="1">
        <a:spcBef>
          <a:spcPct val="20000"/>
        </a:spcBef>
        <a:spcAft>
          <a:spcPts val="600"/>
        </a:spcAft>
        <a:buClr>
          <a:srgbClr val="076F7E"/>
        </a:buClr>
        <a:buSzPct val="100000"/>
        <a:buFont typeface="Wingdings 2" panose="05020102010507070707" pitchFamily="18" charset="2"/>
        <a:buChar char=""/>
        <a:defRPr sz="1200" kern="1200">
          <a:solidFill>
            <a:srgbClr val="076F7E"/>
          </a:solidFill>
          <a:latin typeface="+mn-lt"/>
          <a:ea typeface="+mn-ea"/>
          <a:cs typeface="+mn-cs"/>
        </a:defRPr>
      </a:lvl4pPr>
      <a:lvl5pPr marL="1602000" indent="-234000" algn="l" defTabSz="457200" rtl="0" eaLnBrk="1" latinLnBrk="0" hangingPunct="1">
        <a:spcBef>
          <a:spcPct val="20000"/>
        </a:spcBef>
        <a:spcAft>
          <a:spcPts val="600"/>
        </a:spcAft>
        <a:buClr>
          <a:srgbClr val="076F7E"/>
        </a:buClr>
        <a:buSzPct val="100000"/>
        <a:buFont typeface="Wingdings 2" panose="05020102010507070707" pitchFamily="18" charset="2"/>
        <a:buChar char=""/>
        <a:defRPr sz="1200" kern="1200">
          <a:solidFill>
            <a:srgbClr val="076F7E"/>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8.svg"/></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3.xml"/><Relationship Id="rId4" Type="http://schemas.openxmlformats.org/officeDocument/2006/relationships/image" Target="../media/image11.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13.png"/></Relationships>
</file>

<file path=ppt/slides/_rels/slide17.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37506" y="3667654"/>
            <a:ext cx="8268988" cy="1180041"/>
          </a:xfrm>
        </p:spPr>
        <p:txBody>
          <a:bodyPr>
            <a:normAutofit fontScale="90000"/>
          </a:bodyPr>
          <a:lstStyle/>
          <a:p>
            <a:r>
              <a:rPr lang="fr-BE" sz="2800" dirty="0">
                <a:solidFill>
                  <a:srgbClr val="C56027"/>
                </a:solidFill>
              </a:rPr>
              <a:t>REC’ONNECTES – les OSP sociales </a:t>
            </a:r>
            <a:br>
              <a:rPr lang="fr-BE" sz="2800" dirty="0">
                <a:solidFill>
                  <a:srgbClr val="C56027"/>
                </a:solidFill>
              </a:rPr>
            </a:br>
            <a:br>
              <a:rPr lang="fr-BE" sz="2800" dirty="0">
                <a:solidFill>
                  <a:srgbClr val="C56027"/>
                </a:solidFill>
              </a:rPr>
            </a:br>
            <a:endParaRPr lang="fr-BE" sz="2800" b="1" dirty="0">
              <a:solidFill>
                <a:srgbClr val="C56027"/>
              </a:solidFill>
            </a:endParaRPr>
          </a:p>
        </p:txBody>
      </p:sp>
      <p:sp>
        <p:nvSpPr>
          <p:cNvPr id="4" name="Sous-titre 2"/>
          <p:cNvSpPr txBox="1">
            <a:spLocks/>
          </p:cNvSpPr>
          <p:nvPr/>
        </p:nvSpPr>
        <p:spPr>
          <a:xfrm>
            <a:off x="1358755" y="4257675"/>
            <a:ext cx="6858000" cy="1842553"/>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cap="all">
                <a:solidFill>
                  <a:schemeClr val="accent2"/>
                </a:solidFill>
                <a:latin typeface="+mn-lt"/>
                <a:ea typeface="+mn-ea"/>
                <a:cs typeface="+mn-cs"/>
              </a:defRPr>
            </a:lvl1pPr>
            <a:lvl2pPr marL="457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9pPr>
          </a:lstStyle>
          <a:p>
            <a:pPr algn="r"/>
            <a:endParaRPr lang="fr-BE" sz="1100" i="1" cap="none" dirty="0">
              <a:solidFill>
                <a:srgbClr val="076F7E"/>
              </a:solidFill>
            </a:endParaRPr>
          </a:p>
          <a:p>
            <a:pPr algn="r"/>
            <a:endParaRPr lang="fr-BE" sz="1100" i="1" cap="none" dirty="0">
              <a:solidFill>
                <a:srgbClr val="076F7E"/>
              </a:solidFill>
            </a:endParaRPr>
          </a:p>
          <a:p>
            <a:pPr algn="r"/>
            <a:endParaRPr lang="fr-BE" sz="1100" i="1" cap="none" dirty="0">
              <a:solidFill>
                <a:srgbClr val="076F7E"/>
              </a:solidFill>
            </a:endParaRPr>
          </a:p>
          <a:p>
            <a:pPr algn="r"/>
            <a:r>
              <a:rPr lang="fr-BE" sz="1100" i="1" cap="none" dirty="0">
                <a:solidFill>
                  <a:srgbClr val="076F7E"/>
                </a:solidFill>
              </a:rPr>
              <a:t>Namur, le 24/11/22</a:t>
            </a:r>
          </a:p>
          <a:p>
            <a:pPr algn="r"/>
            <a:r>
              <a:rPr lang="fr-BE" sz="1100" i="1" cap="none" dirty="0">
                <a:solidFill>
                  <a:srgbClr val="076F7E"/>
                </a:solidFill>
              </a:rPr>
              <a:t>Stéphanie LOMBART</a:t>
            </a:r>
          </a:p>
          <a:p>
            <a:pPr algn="r"/>
            <a:r>
              <a:rPr lang="fr-BE" sz="1100" i="1" cap="none" dirty="0">
                <a:solidFill>
                  <a:srgbClr val="076F7E"/>
                </a:solidFill>
              </a:rPr>
              <a:t>s.lombart@cwape.be</a:t>
            </a:r>
          </a:p>
        </p:txBody>
      </p:sp>
    </p:spTree>
    <p:extLst>
      <p:ext uri="{BB962C8B-B14F-4D97-AF65-F5344CB8AC3E}">
        <p14:creationId xmlns:p14="http://schemas.microsoft.com/office/powerpoint/2010/main" val="36451744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419AD7-4D0A-418E-9107-9CE4C00664AE}"/>
              </a:ext>
            </a:extLst>
          </p:cNvPr>
          <p:cNvSpPr>
            <a:spLocks noGrp="1"/>
          </p:cNvSpPr>
          <p:nvPr>
            <p:ph type="title"/>
          </p:nvPr>
        </p:nvSpPr>
        <p:spPr/>
        <p:txBody>
          <a:bodyPr>
            <a:normAutofit fontScale="90000"/>
          </a:bodyPr>
          <a:lstStyle/>
          <a:p>
            <a:pPr defTabSz="628650"/>
            <a:r>
              <a:rPr lang="fr-BE" dirty="0"/>
              <a:t>PLAN</a:t>
            </a:r>
            <a:br>
              <a:rPr lang="fr-BE" dirty="0"/>
            </a:br>
            <a:br>
              <a:rPr lang="fr-BE" dirty="0"/>
            </a:br>
            <a:r>
              <a:rPr lang="fr-BE" cap="small" dirty="0">
                <a:latin typeface="+mn-lt"/>
              </a:rPr>
              <a:t>- Introduction</a:t>
            </a:r>
            <a:br>
              <a:rPr lang="fr-BE" cap="small" dirty="0">
                <a:latin typeface="+mn-lt"/>
              </a:rPr>
            </a:br>
            <a:r>
              <a:rPr lang="fr-BE" cap="small" dirty="0">
                <a:latin typeface="+mn-lt"/>
              </a:rPr>
              <a:t>- Les différentes catégories d’</a:t>
            </a:r>
            <a:r>
              <a:rPr lang="fr-BE" cap="small" dirty="0" err="1">
                <a:latin typeface="+mn-lt"/>
              </a:rPr>
              <a:t>osp</a:t>
            </a:r>
            <a:br>
              <a:rPr lang="fr-BE" cap="small" dirty="0">
                <a:latin typeface="+mn-lt"/>
              </a:rPr>
            </a:br>
            <a:r>
              <a:rPr lang="fr-BE" cap="small" dirty="0">
                <a:latin typeface="+mn-lt"/>
              </a:rPr>
              <a:t>- Références légales</a:t>
            </a:r>
            <a:br>
              <a:rPr lang="fr-BE" cap="small" dirty="0">
                <a:latin typeface="+mn-lt"/>
              </a:rPr>
            </a:br>
            <a:r>
              <a:rPr lang="fr-BE" cap="small" dirty="0">
                <a:latin typeface="+mn-lt"/>
              </a:rPr>
              <a:t>- Le décret juge de paix</a:t>
            </a:r>
            <a:br>
              <a:rPr lang="fr-BE" cap="small" dirty="0">
                <a:latin typeface="+mn-lt"/>
              </a:rPr>
            </a:br>
            <a:r>
              <a:rPr lang="fr-BE" cap="small" dirty="0">
                <a:latin typeface="+mn-lt"/>
              </a:rPr>
              <a:t>- Le décret juge de paix (modifications principales)</a:t>
            </a:r>
            <a:br>
              <a:rPr lang="fr-BE" cap="small" dirty="0">
                <a:latin typeface="+mn-lt"/>
              </a:rPr>
            </a:br>
            <a:r>
              <a:rPr lang="fr-BE" cap="small" dirty="0">
                <a:latin typeface="+mn-lt"/>
              </a:rPr>
              <a:t>- Le décret juge de paix (éléments encore à clarifier)</a:t>
            </a:r>
            <a:br>
              <a:rPr lang="fr-BE" cap="small" dirty="0">
                <a:latin typeface="+mn-lt"/>
              </a:rPr>
            </a:br>
            <a:r>
              <a:rPr lang="fr-BE" cap="small" dirty="0">
                <a:latin typeface="+mn-lt"/>
              </a:rPr>
              <a:t>- La procédure de défaut de paiement – points 		d’attention</a:t>
            </a:r>
            <a:br>
              <a:rPr lang="fr-BE" cap="small" dirty="0">
                <a:latin typeface="+mn-lt"/>
              </a:rPr>
            </a:br>
            <a:br>
              <a:rPr lang="fr-BE" cap="small" dirty="0">
                <a:latin typeface="+mn-lt"/>
              </a:rPr>
            </a:br>
            <a:br>
              <a:rPr lang="fr-BE" cap="small" dirty="0">
                <a:latin typeface="+mn-lt"/>
              </a:rPr>
            </a:br>
            <a:br>
              <a:rPr lang="fr-BE" cap="small" dirty="0">
                <a:latin typeface="+mn-lt"/>
              </a:rPr>
            </a:br>
            <a:br>
              <a:rPr lang="fr-BE" dirty="0"/>
            </a:br>
            <a:br>
              <a:rPr lang="fr-BE" dirty="0"/>
            </a:br>
            <a:br>
              <a:rPr lang="fr-BE" dirty="0"/>
            </a:br>
            <a:endParaRPr lang="fr-BE" dirty="0"/>
          </a:p>
        </p:txBody>
      </p:sp>
      <p:sp>
        <p:nvSpPr>
          <p:cNvPr id="3" name="Rectangle 2">
            <a:extLst>
              <a:ext uri="{FF2B5EF4-FFF2-40B4-BE49-F238E27FC236}">
                <a16:creationId xmlns:a16="http://schemas.microsoft.com/office/drawing/2014/main" id="{212C2C29-1468-4899-8426-A567E88D5371}"/>
              </a:ext>
            </a:extLst>
          </p:cNvPr>
          <p:cNvSpPr/>
          <p:nvPr/>
        </p:nvSpPr>
        <p:spPr>
          <a:xfrm>
            <a:off x="703951" y="2475346"/>
            <a:ext cx="3064485" cy="381755"/>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dirty="0"/>
          </a:p>
        </p:txBody>
      </p:sp>
    </p:spTree>
    <p:extLst>
      <p:ext uri="{BB962C8B-B14F-4D97-AF65-F5344CB8AC3E}">
        <p14:creationId xmlns:p14="http://schemas.microsoft.com/office/powerpoint/2010/main" val="2769127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39781" y="685142"/>
            <a:ext cx="7989752" cy="525591"/>
          </a:xfrm>
        </p:spPr>
        <p:txBody>
          <a:bodyPr>
            <a:normAutofit/>
          </a:bodyPr>
          <a:lstStyle/>
          <a:p>
            <a:r>
              <a:rPr lang="fr-BE" dirty="0">
                <a:solidFill>
                  <a:srgbClr val="C56027"/>
                </a:solidFill>
              </a:rPr>
              <a:t>4. DÉCRET « juge de paix » ou « JDP »</a:t>
            </a:r>
          </a:p>
        </p:txBody>
      </p:sp>
      <p:sp>
        <p:nvSpPr>
          <p:cNvPr id="4" name="Espace réservé du numéro de diapositive 3"/>
          <p:cNvSpPr>
            <a:spLocks noGrp="1"/>
          </p:cNvSpPr>
          <p:nvPr>
            <p:ph type="sldNum" sz="quarter" idx="4294967295"/>
          </p:nvPr>
        </p:nvSpPr>
        <p:spPr>
          <a:xfrm>
            <a:off x="7817409" y="5895283"/>
            <a:ext cx="770468" cy="365125"/>
          </a:xfrm>
          <a:prstGeom prst="rect">
            <a:avLst/>
          </a:prstGeom>
        </p:spPr>
        <p:txBody>
          <a:bodyPr/>
          <a:lstStyle/>
          <a:p>
            <a:fld id="{A012BC3B-0702-4DF0-9B65-FC28F4077171}" type="slidenum">
              <a:rPr lang="fr-BE" smtClean="0"/>
              <a:pPr/>
              <a:t>11</a:t>
            </a:fld>
            <a:endParaRPr lang="fr-BE" dirty="0"/>
          </a:p>
        </p:txBody>
      </p:sp>
      <p:sp>
        <p:nvSpPr>
          <p:cNvPr id="3" name="Espace réservé du contenu 2"/>
          <p:cNvSpPr>
            <a:spLocks noGrp="1"/>
          </p:cNvSpPr>
          <p:nvPr>
            <p:ph idx="4294967295"/>
          </p:nvPr>
        </p:nvSpPr>
        <p:spPr>
          <a:xfrm>
            <a:off x="891308" y="1210733"/>
            <a:ext cx="7989888" cy="4315355"/>
          </a:xfrm>
        </p:spPr>
        <p:txBody>
          <a:bodyPr anchor="t">
            <a:normAutofit/>
          </a:bodyPr>
          <a:lstStyle/>
          <a:p>
            <a:pPr marL="0" indent="0">
              <a:buSzPct val="100000"/>
              <a:buNone/>
            </a:pPr>
            <a:r>
              <a:rPr lang="fr-BE" i="1" dirty="0">
                <a:effectLst>
                  <a:outerShdw blurRad="38100" dist="38100" dir="2700000" algn="tl">
                    <a:srgbClr val="000000">
                      <a:alpha val="43137"/>
                    </a:srgbClr>
                  </a:outerShdw>
                </a:effectLst>
                <a:sym typeface="Wingdings" panose="05000000000000000000" pitchFamily="2" charset="2"/>
              </a:rPr>
              <a:t>Décret du 17 février 2022 </a:t>
            </a:r>
            <a:r>
              <a:rPr lang="fr-BE" i="1" dirty="0">
                <a:sym typeface="Wingdings" panose="05000000000000000000" pitchFamily="2" charset="2"/>
              </a:rPr>
              <a:t>modifiant les articles 2, 33 bis/1, 34 et 35 du décret du 12 avril 2001 relatif à l’organisation du marché régional de l ’électricité en insérant les articles 33 bis/3 et 33bis/4. </a:t>
            </a:r>
          </a:p>
          <a:p>
            <a:pPr marL="0" indent="0">
              <a:buSzPct val="100000"/>
              <a:buNone/>
            </a:pPr>
            <a:endParaRPr lang="fr-BE" i="1" dirty="0">
              <a:sym typeface="Wingdings" panose="05000000000000000000" pitchFamily="2" charset="2"/>
            </a:endParaRPr>
          </a:p>
          <a:p>
            <a:pPr marL="0" indent="0">
              <a:buSzPct val="100000"/>
              <a:buNone/>
            </a:pPr>
            <a:endParaRPr lang="fr-BE" i="1" dirty="0">
              <a:sym typeface="Wingdings" panose="05000000000000000000" pitchFamily="2" charset="2"/>
            </a:endParaRPr>
          </a:p>
          <a:p>
            <a:pPr marL="0" indent="0">
              <a:buSzPct val="100000"/>
              <a:buNone/>
            </a:pPr>
            <a:r>
              <a:rPr lang="fr-BE" i="1" dirty="0">
                <a:sym typeface="Wingdings" panose="05000000000000000000" pitchFamily="2" charset="2"/>
              </a:rPr>
              <a:t>Décret similaire en gaz.  Pas encore publié au moniteur belge.</a:t>
            </a:r>
          </a:p>
          <a:p>
            <a:pPr marL="0" indent="0">
              <a:buSzPct val="100000"/>
              <a:buNone/>
            </a:pPr>
            <a:endParaRPr lang="fr-BE" i="1" dirty="0">
              <a:sym typeface="Wingdings" panose="05000000000000000000" pitchFamily="2" charset="2"/>
            </a:endParaRPr>
          </a:p>
          <a:p>
            <a:pPr marL="0" indent="0">
              <a:buSzPct val="100000"/>
              <a:buNone/>
            </a:pPr>
            <a:r>
              <a:rPr lang="fr-BE" i="1" dirty="0">
                <a:solidFill>
                  <a:srgbClr val="FF0000"/>
                </a:solidFill>
                <a:sym typeface="Wingdings" panose="05000000000000000000" pitchFamily="2" charset="2"/>
              </a:rPr>
              <a:t>Entrée en vigueur le 1</a:t>
            </a:r>
            <a:r>
              <a:rPr lang="fr-BE" i="1" baseline="30000" dirty="0">
                <a:solidFill>
                  <a:srgbClr val="FF0000"/>
                </a:solidFill>
                <a:sym typeface="Wingdings" panose="05000000000000000000" pitchFamily="2" charset="2"/>
              </a:rPr>
              <a:t>er</a:t>
            </a:r>
            <a:r>
              <a:rPr lang="fr-BE" i="1" dirty="0">
                <a:solidFill>
                  <a:srgbClr val="FF0000"/>
                </a:solidFill>
                <a:sym typeface="Wingdings" panose="05000000000000000000" pitchFamily="2" charset="2"/>
              </a:rPr>
              <a:t> janvier 2023.</a:t>
            </a:r>
          </a:p>
          <a:p>
            <a:pPr marL="0" indent="0">
              <a:buSzPct val="100000"/>
              <a:buNone/>
            </a:pPr>
            <a:r>
              <a:rPr lang="fr-BE" i="1" dirty="0">
                <a:sym typeface="Wingdings" panose="05000000000000000000" pitchFamily="2" charset="2"/>
              </a:rPr>
              <a:t> </a:t>
            </a:r>
          </a:p>
          <a:p>
            <a:pPr marL="0" indent="0">
              <a:buSzPct val="100000"/>
              <a:buNone/>
            </a:pPr>
            <a:endParaRPr lang="fr-BE" sz="1400" i="1" dirty="0">
              <a:sym typeface="Wingdings" panose="05000000000000000000" pitchFamily="2" charset="2"/>
            </a:endParaRPr>
          </a:p>
          <a:p>
            <a:pPr marL="0" indent="0">
              <a:buSzPct val="100000"/>
              <a:buNone/>
            </a:pPr>
            <a:endParaRPr lang="fr-BE" sz="1400" i="1" dirty="0">
              <a:sym typeface="Wingdings" panose="05000000000000000000" pitchFamily="2" charset="2"/>
            </a:endParaRPr>
          </a:p>
          <a:p>
            <a:pPr marL="0" indent="0">
              <a:buSzPct val="100000"/>
              <a:buNone/>
            </a:pPr>
            <a:endParaRPr lang="fr-BE" sz="1400" i="1" dirty="0">
              <a:sym typeface="Wingdings" panose="05000000000000000000" pitchFamily="2" charset="2"/>
            </a:endParaRPr>
          </a:p>
          <a:p>
            <a:pPr marL="0" indent="0">
              <a:buSzPct val="100000"/>
              <a:buNone/>
            </a:pPr>
            <a:endParaRPr lang="fr-BE" sz="1400" i="1" dirty="0">
              <a:sym typeface="Wingdings" panose="05000000000000000000" pitchFamily="2" charset="2"/>
            </a:endParaRPr>
          </a:p>
          <a:p>
            <a:pPr marL="0" indent="0">
              <a:buSzPct val="100000"/>
              <a:buNone/>
            </a:pPr>
            <a:endParaRPr lang="fr-BE" i="1" dirty="0">
              <a:sym typeface="Wingdings" panose="05000000000000000000" pitchFamily="2" charset="2"/>
            </a:endParaRPr>
          </a:p>
          <a:p>
            <a:pPr marL="0" indent="0">
              <a:buSzPct val="100000"/>
              <a:buNone/>
            </a:pPr>
            <a:endParaRPr lang="fr-BE" i="1" dirty="0">
              <a:sym typeface="Wingdings" panose="05000000000000000000" pitchFamily="2" charset="2"/>
            </a:endParaRPr>
          </a:p>
          <a:p>
            <a:pPr marL="0" indent="0">
              <a:buSzPct val="100000"/>
              <a:buNone/>
            </a:pPr>
            <a:endParaRPr lang="fr-BE" i="1" dirty="0">
              <a:sym typeface="Wingdings" panose="05000000000000000000" pitchFamily="2" charset="2"/>
            </a:endParaRPr>
          </a:p>
          <a:p>
            <a:pPr marL="0" indent="0">
              <a:buSzPct val="100000"/>
              <a:buNone/>
            </a:pPr>
            <a:endParaRPr lang="fr-BE" i="1" dirty="0">
              <a:sym typeface="Wingdings" panose="05000000000000000000" pitchFamily="2" charset="2"/>
            </a:endParaRPr>
          </a:p>
          <a:p>
            <a:pPr marL="0" indent="0">
              <a:buSzPct val="100000"/>
              <a:buNone/>
            </a:pPr>
            <a:endParaRPr lang="fr-BE" i="1" dirty="0">
              <a:sym typeface="Wingdings" panose="05000000000000000000" pitchFamily="2" charset="2"/>
            </a:endParaRPr>
          </a:p>
          <a:p>
            <a:pPr marL="0" indent="0">
              <a:buSzPct val="100000"/>
              <a:buNone/>
            </a:pPr>
            <a:endParaRPr lang="fr-BE" dirty="0">
              <a:sym typeface="Wingdings" panose="05000000000000000000" pitchFamily="2" charset="2"/>
            </a:endParaRPr>
          </a:p>
          <a:p>
            <a:pPr marL="0" indent="0">
              <a:buSzPct val="100000"/>
              <a:buNone/>
            </a:pPr>
            <a:endParaRPr lang="fr-BE" dirty="0">
              <a:sym typeface="Wingdings" panose="05000000000000000000" pitchFamily="2" charset="2"/>
            </a:endParaRPr>
          </a:p>
        </p:txBody>
      </p:sp>
      <p:sp>
        <p:nvSpPr>
          <p:cNvPr id="5" name="Titre 1"/>
          <p:cNvSpPr txBox="1">
            <a:spLocks/>
          </p:cNvSpPr>
          <p:nvPr/>
        </p:nvSpPr>
        <p:spPr>
          <a:xfrm>
            <a:off x="1263842" y="1182370"/>
            <a:ext cx="7989752" cy="525591"/>
          </a:xfrm>
          <a:prstGeom prst="rect">
            <a:avLst/>
          </a:prstGeom>
        </p:spPr>
        <p:txBody>
          <a:bodyPr>
            <a:normAutofit/>
          </a:bodyPr>
          <a:lstStyle>
            <a:lvl1pPr algn="l" defTabSz="457200" rtl="0" eaLnBrk="1" latinLnBrk="0" hangingPunct="1">
              <a:spcBef>
                <a:spcPct val="0"/>
              </a:spcBef>
              <a:buNone/>
              <a:defRPr sz="2400" b="1" kern="1200" cap="all">
                <a:solidFill>
                  <a:srgbClr val="076F7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fr-BE" sz="2000" dirty="0"/>
          </a:p>
        </p:txBody>
      </p:sp>
      <p:pic>
        <p:nvPicPr>
          <p:cNvPr id="6" name="Image 5">
            <a:extLst>
              <a:ext uri="{FF2B5EF4-FFF2-40B4-BE49-F238E27FC236}">
                <a16:creationId xmlns:a16="http://schemas.microsoft.com/office/drawing/2014/main" id="{44D83E8B-FAFA-3DA4-78B0-80F8A6170F4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3090" y="1101685"/>
            <a:ext cx="650630" cy="650630"/>
          </a:xfrm>
          <a:prstGeom prst="rect">
            <a:avLst/>
          </a:prstGeom>
        </p:spPr>
      </p:pic>
      <p:pic>
        <p:nvPicPr>
          <p:cNvPr id="7" name="Image 6">
            <a:extLst>
              <a:ext uri="{FF2B5EF4-FFF2-40B4-BE49-F238E27FC236}">
                <a16:creationId xmlns:a16="http://schemas.microsoft.com/office/drawing/2014/main" id="{6409F8F3-9D33-9B0F-726F-BD25D472012B}"/>
              </a:ext>
            </a:extLst>
          </p:cNvPr>
          <p:cNvPicPr>
            <a:picLocks noChangeAspect="1"/>
          </p:cNvPicPr>
          <p:nvPr/>
        </p:nvPicPr>
        <p:blipFill>
          <a:blip r:embed="rId3"/>
          <a:stretch>
            <a:fillRect/>
          </a:stretch>
        </p:blipFill>
        <p:spPr>
          <a:xfrm>
            <a:off x="163177" y="2944528"/>
            <a:ext cx="768163" cy="554784"/>
          </a:xfrm>
          <a:prstGeom prst="rect">
            <a:avLst/>
          </a:prstGeom>
        </p:spPr>
      </p:pic>
    </p:spTree>
    <p:extLst>
      <p:ext uri="{BB962C8B-B14F-4D97-AF65-F5344CB8AC3E}">
        <p14:creationId xmlns:p14="http://schemas.microsoft.com/office/powerpoint/2010/main" val="1933589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419AD7-4D0A-418E-9107-9CE4C00664AE}"/>
              </a:ext>
            </a:extLst>
          </p:cNvPr>
          <p:cNvSpPr>
            <a:spLocks noGrp="1"/>
          </p:cNvSpPr>
          <p:nvPr>
            <p:ph type="title"/>
          </p:nvPr>
        </p:nvSpPr>
        <p:spPr/>
        <p:txBody>
          <a:bodyPr>
            <a:normAutofit fontScale="90000"/>
          </a:bodyPr>
          <a:lstStyle/>
          <a:p>
            <a:pPr defTabSz="628650"/>
            <a:r>
              <a:rPr lang="fr-BE" dirty="0"/>
              <a:t>PLAN</a:t>
            </a:r>
            <a:br>
              <a:rPr lang="fr-BE" dirty="0"/>
            </a:br>
            <a:br>
              <a:rPr lang="fr-BE" dirty="0"/>
            </a:br>
            <a:r>
              <a:rPr lang="fr-BE" cap="small" dirty="0">
                <a:latin typeface="+mn-lt"/>
              </a:rPr>
              <a:t>- Introduction</a:t>
            </a:r>
            <a:br>
              <a:rPr lang="fr-BE" cap="small" dirty="0">
                <a:latin typeface="+mn-lt"/>
              </a:rPr>
            </a:br>
            <a:r>
              <a:rPr lang="fr-BE" cap="small" dirty="0">
                <a:latin typeface="+mn-lt"/>
              </a:rPr>
              <a:t>- Les différentes catégories d’</a:t>
            </a:r>
            <a:r>
              <a:rPr lang="fr-BE" cap="small" dirty="0" err="1">
                <a:latin typeface="+mn-lt"/>
              </a:rPr>
              <a:t>osp</a:t>
            </a:r>
            <a:br>
              <a:rPr lang="fr-BE" cap="small" dirty="0">
                <a:latin typeface="+mn-lt"/>
              </a:rPr>
            </a:br>
            <a:r>
              <a:rPr lang="fr-BE" cap="small" dirty="0">
                <a:latin typeface="+mn-lt"/>
              </a:rPr>
              <a:t>- Références légales</a:t>
            </a:r>
            <a:br>
              <a:rPr lang="fr-BE" cap="small" dirty="0">
                <a:latin typeface="+mn-lt"/>
              </a:rPr>
            </a:br>
            <a:r>
              <a:rPr lang="fr-BE" cap="small" dirty="0">
                <a:latin typeface="+mn-lt"/>
              </a:rPr>
              <a:t>- Le décret juge de paix</a:t>
            </a:r>
            <a:br>
              <a:rPr lang="fr-BE" cap="small" dirty="0">
                <a:latin typeface="+mn-lt"/>
              </a:rPr>
            </a:br>
            <a:r>
              <a:rPr lang="fr-BE" cap="small" dirty="0">
                <a:latin typeface="+mn-lt"/>
              </a:rPr>
              <a:t>- Le décret juge de paix (modifications principales)</a:t>
            </a:r>
            <a:br>
              <a:rPr lang="fr-BE" cap="small" dirty="0">
                <a:latin typeface="+mn-lt"/>
              </a:rPr>
            </a:br>
            <a:r>
              <a:rPr lang="fr-BE" cap="small" dirty="0">
                <a:latin typeface="+mn-lt"/>
              </a:rPr>
              <a:t>- Le décret juge de paix (éléments encore à clarifier)</a:t>
            </a:r>
            <a:br>
              <a:rPr lang="fr-BE" cap="small" dirty="0">
                <a:latin typeface="+mn-lt"/>
              </a:rPr>
            </a:br>
            <a:r>
              <a:rPr lang="fr-BE" cap="small" dirty="0">
                <a:latin typeface="+mn-lt"/>
              </a:rPr>
              <a:t>- La procédure de défaut de paiement – points 		d’attention</a:t>
            </a:r>
            <a:br>
              <a:rPr lang="fr-BE" cap="small" dirty="0">
                <a:latin typeface="+mn-lt"/>
              </a:rPr>
            </a:br>
            <a:br>
              <a:rPr lang="fr-BE" cap="small" dirty="0">
                <a:latin typeface="+mn-lt"/>
              </a:rPr>
            </a:br>
            <a:br>
              <a:rPr lang="fr-BE" cap="small" dirty="0">
                <a:latin typeface="+mn-lt"/>
              </a:rPr>
            </a:br>
            <a:br>
              <a:rPr lang="fr-BE" cap="small" dirty="0">
                <a:latin typeface="+mn-lt"/>
              </a:rPr>
            </a:br>
            <a:br>
              <a:rPr lang="fr-BE" dirty="0"/>
            </a:br>
            <a:br>
              <a:rPr lang="fr-BE" dirty="0"/>
            </a:br>
            <a:br>
              <a:rPr lang="fr-BE" dirty="0"/>
            </a:br>
            <a:endParaRPr lang="fr-BE" dirty="0"/>
          </a:p>
        </p:txBody>
      </p:sp>
      <p:sp>
        <p:nvSpPr>
          <p:cNvPr id="3" name="Rectangle 2">
            <a:extLst>
              <a:ext uri="{FF2B5EF4-FFF2-40B4-BE49-F238E27FC236}">
                <a16:creationId xmlns:a16="http://schemas.microsoft.com/office/drawing/2014/main" id="{212C2C29-1468-4899-8426-A567E88D5371}"/>
              </a:ext>
            </a:extLst>
          </p:cNvPr>
          <p:cNvSpPr/>
          <p:nvPr/>
        </p:nvSpPr>
        <p:spPr>
          <a:xfrm>
            <a:off x="722424" y="2844801"/>
            <a:ext cx="6666667" cy="381755"/>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dirty="0"/>
          </a:p>
        </p:txBody>
      </p:sp>
    </p:spTree>
    <p:extLst>
      <p:ext uri="{BB962C8B-B14F-4D97-AF65-F5344CB8AC3E}">
        <p14:creationId xmlns:p14="http://schemas.microsoft.com/office/powerpoint/2010/main" val="1644386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39780" y="685142"/>
            <a:ext cx="8494669" cy="525591"/>
          </a:xfrm>
        </p:spPr>
        <p:txBody>
          <a:bodyPr>
            <a:normAutofit fontScale="90000"/>
          </a:bodyPr>
          <a:lstStyle/>
          <a:p>
            <a:r>
              <a:rPr lang="fr-BE" dirty="0">
                <a:solidFill>
                  <a:srgbClr val="C56027"/>
                </a:solidFill>
              </a:rPr>
              <a:t>5. DÉCRET juge de paix – modifications PRINCIPALES </a:t>
            </a:r>
          </a:p>
        </p:txBody>
      </p:sp>
      <p:sp>
        <p:nvSpPr>
          <p:cNvPr id="4" name="Espace réservé du numéro de diapositive 3"/>
          <p:cNvSpPr>
            <a:spLocks noGrp="1"/>
          </p:cNvSpPr>
          <p:nvPr>
            <p:ph type="sldNum" sz="quarter" idx="4294967295"/>
          </p:nvPr>
        </p:nvSpPr>
        <p:spPr>
          <a:xfrm>
            <a:off x="7817409" y="5895283"/>
            <a:ext cx="770468" cy="365125"/>
          </a:xfrm>
          <a:prstGeom prst="rect">
            <a:avLst/>
          </a:prstGeom>
        </p:spPr>
        <p:txBody>
          <a:bodyPr/>
          <a:lstStyle/>
          <a:p>
            <a:fld id="{A012BC3B-0702-4DF0-9B65-FC28F4077171}" type="slidenum">
              <a:rPr lang="fr-BE" smtClean="0"/>
              <a:pPr/>
              <a:t>13</a:t>
            </a:fld>
            <a:endParaRPr lang="fr-BE" dirty="0"/>
          </a:p>
        </p:txBody>
      </p:sp>
      <p:sp>
        <p:nvSpPr>
          <p:cNvPr id="3" name="Espace réservé du contenu 2"/>
          <p:cNvSpPr>
            <a:spLocks noGrp="1"/>
          </p:cNvSpPr>
          <p:nvPr>
            <p:ph idx="4294967295"/>
          </p:nvPr>
        </p:nvSpPr>
        <p:spPr>
          <a:xfrm>
            <a:off x="476725" y="1219969"/>
            <a:ext cx="7989888" cy="4315355"/>
          </a:xfrm>
        </p:spPr>
        <p:txBody>
          <a:bodyPr anchor="t">
            <a:normAutofit fontScale="77500" lnSpcReduction="20000"/>
          </a:bodyPr>
          <a:lstStyle/>
          <a:p>
            <a:pPr marL="0" lvl="1" indent="0" algn="just">
              <a:buNone/>
              <a:defRPr/>
            </a:pPr>
            <a:r>
              <a:rPr lang="fr-BE" sz="1700" b="1" u="sng" dirty="0">
                <a:solidFill>
                  <a:srgbClr val="002060"/>
                </a:solidFill>
                <a:effectLst>
                  <a:outerShdw blurRad="38100" dist="38100" dir="2700000" algn="tl">
                    <a:srgbClr val="000000">
                      <a:alpha val="43137"/>
                    </a:srgbClr>
                  </a:outerShdw>
                </a:effectLst>
              </a:rPr>
              <a:t>POUR LES CLIENTS RESIDENTIELS</a:t>
            </a:r>
          </a:p>
          <a:p>
            <a:pPr marL="0" lvl="1" indent="0" algn="just">
              <a:buNone/>
              <a:defRPr/>
            </a:pPr>
            <a:endParaRPr lang="fr-BE" sz="1700" dirty="0">
              <a:solidFill>
                <a:srgbClr val="002060"/>
              </a:solidFill>
            </a:endParaRPr>
          </a:p>
          <a:p>
            <a:pPr marL="285750" lvl="1" indent="-285750" algn="just">
              <a:defRPr/>
            </a:pPr>
            <a:r>
              <a:rPr lang="fr-BE" sz="1700" u="sng" dirty="0">
                <a:solidFill>
                  <a:srgbClr val="00B050"/>
                </a:solidFill>
                <a:effectLst>
                  <a:outerShdw blurRad="38100" dist="38100" dir="2700000" algn="tl">
                    <a:srgbClr val="000000">
                      <a:alpha val="43137"/>
                    </a:srgbClr>
                  </a:outerShdw>
                </a:effectLst>
              </a:rPr>
              <a:t>Aucune coupure </a:t>
            </a:r>
            <a:r>
              <a:rPr lang="fr-BE" sz="1700" dirty="0">
                <a:solidFill>
                  <a:srgbClr val="00B050"/>
                </a:solidFill>
              </a:rPr>
              <a:t>ne peut être effectuée </a:t>
            </a:r>
            <a:r>
              <a:rPr lang="fr-BE" sz="1700" u="sng" dirty="0">
                <a:solidFill>
                  <a:srgbClr val="00B050"/>
                </a:solidFill>
                <a:effectLst>
                  <a:outerShdw blurRad="38100" dist="38100" dir="2700000" algn="tl">
                    <a:srgbClr val="000000">
                      <a:alpha val="43137"/>
                    </a:srgbClr>
                  </a:outerShdw>
                </a:effectLst>
              </a:rPr>
              <a:t>sans l’autorisation du </a:t>
            </a:r>
            <a:r>
              <a:rPr lang="fr-BE" sz="1700" u="sng" dirty="0" err="1">
                <a:solidFill>
                  <a:srgbClr val="00B050"/>
                </a:solidFill>
                <a:effectLst>
                  <a:outerShdw blurRad="38100" dist="38100" dir="2700000" algn="tl">
                    <a:srgbClr val="000000">
                      <a:alpha val="43137"/>
                    </a:srgbClr>
                  </a:outerShdw>
                </a:effectLst>
              </a:rPr>
              <a:t>jdp</a:t>
            </a:r>
            <a:r>
              <a:rPr lang="fr-BE" sz="1700" u="sng" dirty="0">
                <a:solidFill>
                  <a:srgbClr val="00B050"/>
                </a:solidFill>
                <a:effectLst>
                  <a:outerShdw blurRad="38100" dist="38100" dir="2700000" algn="tl">
                    <a:srgbClr val="000000">
                      <a:alpha val="43137"/>
                    </a:srgbClr>
                  </a:outerShdw>
                </a:effectLst>
              </a:rPr>
              <a:t> </a:t>
            </a:r>
            <a:r>
              <a:rPr lang="fr-BE" sz="1700" b="1" u="sng" dirty="0">
                <a:solidFill>
                  <a:srgbClr val="00B050"/>
                </a:solidFill>
                <a:effectLst>
                  <a:outerShdw blurRad="38100" dist="38100" dir="2700000" algn="tl">
                    <a:srgbClr val="000000">
                      <a:alpha val="43137"/>
                    </a:srgbClr>
                  </a:outerShdw>
                </a:effectLst>
              </a:rPr>
              <a:t>sauf</a:t>
            </a:r>
            <a:r>
              <a:rPr lang="fr-BE" sz="1700" dirty="0">
                <a:solidFill>
                  <a:srgbClr val="00B050"/>
                </a:solidFill>
                <a:effectLst>
                  <a:outerShdw blurRad="38100" dist="38100" dir="2700000" algn="tl">
                    <a:srgbClr val="000000">
                      <a:alpha val="43137"/>
                    </a:srgbClr>
                  </a:outerShdw>
                </a:effectLst>
              </a:rPr>
              <a:t> :</a:t>
            </a:r>
          </a:p>
          <a:p>
            <a:pPr marL="555750" lvl="2" indent="-285750" algn="just">
              <a:buFont typeface="Courier New" panose="02070309020205020404" pitchFamily="49" charset="0"/>
              <a:buChar char="o"/>
              <a:defRPr/>
            </a:pPr>
            <a:r>
              <a:rPr lang="fr-BE" sz="1500" dirty="0">
                <a:solidFill>
                  <a:srgbClr val="00B050"/>
                </a:solidFill>
              </a:rPr>
              <a:t>Raisons de sécurité ou si bon fonctionnement du réseau est gravement menacée;</a:t>
            </a:r>
          </a:p>
          <a:p>
            <a:pPr marL="555750" lvl="2" indent="-285750" algn="just">
              <a:buFont typeface="Courier New" panose="02070309020205020404" pitchFamily="49" charset="0"/>
              <a:buChar char="o"/>
              <a:defRPr/>
            </a:pPr>
            <a:r>
              <a:rPr lang="fr-BE" sz="1500" dirty="0">
                <a:solidFill>
                  <a:srgbClr val="00B050"/>
                </a:solidFill>
              </a:rPr>
              <a:t>Déménagement;</a:t>
            </a:r>
          </a:p>
          <a:p>
            <a:pPr marL="555750" lvl="2" indent="-285750" algn="just">
              <a:buFont typeface="Courier New" panose="02070309020205020404" pitchFamily="49" charset="0"/>
              <a:buChar char="o"/>
              <a:defRPr/>
            </a:pPr>
            <a:r>
              <a:rPr lang="fr-BE" sz="1500" dirty="0">
                <a:solidFill>
                  <a:srgbClr val="00B050"/>
                </a:solidFill>
              </a:rPr>
              <a:t>Bris de scellé.</a:t>
            </a:r>
          </a:p>
          <a:p>
            <a:pPr marL="285750" lvl="1" indent="-285750" algn="just">
              <a:defRPr/>
            </a:pPr>
            <a:r>
              <a:rPr lang="fr-BE" sz="1700" u="sng" dirty="0">
                <a:solidFill>
                  <a:srgbClr val="00B050"/>
                </a:solidFill>
                <a:effectLst>
                  <a:outerShdw blurRad="38100" dist="38100" dir="2700000" algn="tl">
                    <a:srgbClr val="000000">
                      <a:alpha val="43137"/>
                    </a:srgbClr>
                  </a:outerShdw>
                </a:effectLst>
              </a:rPr>
              <a:t>Aucune coupure </a:t>
            </a:r>
            <a:r>
              <a:rPr lang="fr-BE" sz="1700" dirty="0">
                <a:solidFill>
                  <a:srgbClr val="00B050"/>
                </a:solidFill>
              </a:rPr>
              <a:t>durant la période hivernale – fourniture à charge du GRD.</a:t>
            </a:r>
          </a:p>
          <a:p>
            <a:pPr marL="266700" lvl="1" indent="0" algn="just">
              <a:buNone/>
              <a:defRPr/>
            </a:pPr>
            <a:r>
              <a:rPr lang="fr-BE" sz="1700" dirty="0">
                <a:solidFill>
                  <a:srgbClr val="00B050"/>
                </a:solidFill>
              </a:rPr>
              <a:t> </a:t>
            </a:r>
            <a:r>
              <a:rPr lang="fr-BE" sz="1500" i="1" dirty="0">
                <a:solidFill>
                  <a:schemeClr val="bg1">
                    <a:lumMod val="50000"/>
                  </a:schemeClr>
                </a:solidFill>
              </a:rPr>
              <a:t>N.B. Même les coupures sur décision du </a:t>
            </a:r>
            <a:r>
              <a:rPr lang="fr-BE" sz="1500" i="1" dirty="0" err="1">
                <a:solidFill>
                  <a:schemeClr val="bg1">
                    <a:lumMod val="50000"/>
                  </a:schemeClr>
                </a:solidFill>
              </a:rPr>
              <a:t>jdp</a:t>
            </a:r>
            <a:r>
              <a:rPr lang="fr-BE" sz="1500" i="1" dirty="0">
                <a:solidFill>
                  <a:schemeClr val="bg1">
                    <a:lumMod val="50000"/>
                  </a:schemeClr>
                </a:solidFill>
              </a:rPr>
              <a:t> ou coupures sur les points de prélèvement pour lequel le contrat arrive à échéance ne seront pas autorisées durant l’hiver.</a:t>
            </a:r>
          </a:p>
          <a:p>
            <a:pPr marL="270000" lvl="2" indent="0" algn="just">
              <a:buNone/>
              <a:defRPr/>
            </a:pPr>
            <a:endParaRPr lang="fr-BE" sz="1500" dirty="0">
              <a:solidFill>
                <a:srgbClr val="00B050"/>
              </a:solidFill>
            </a:endParaRPr>
          </a:p>
          <a:p>
            <a:pPr marL="270000" lvl="2" indent="0" algn="just">
              <a:buNone/>
              <a:defRPr/>
            </a:pPr>
            <a:r>
              <a:rPr lang="fr-BE" sz="1500" dirty="0">
                <a:solidFill>
                  <a:srgbClr val="002060"/>
                </a:solidFill>
              </a:rPr>
              <a:t>Coupure possible:</a:t>
            </a:r>
          </a:p>
          <a:p>
            <a:pPr marL="555750" lvl="2" indent="-285750" algn="just">
              <a:defRPr/>
            </a:pPr>
            <a:r>
              <a:rPr lang="fr-BE" sz="1500" dirty="0">
                <a:solidFill>
                  <a:srgbClr val="002060"/>
                </a:solidFill>
              </a:rPr>
              <a:t>pour un point de prélèvement pour lequel le contrat arrive à échéance  (hors période hivernale);</a:t>
            </a:r>
          </a:p>
          <a:p>
            <a:pPr marL="555750" lvl="2" indent="-285750" algn="just">
              <a:defRPr/>
            </a:pPr>
            <a:r>
              <a:rPr lang="fr-BE" sz="1500" dirty="0">
                <a:solidFill>
                  <a:srgbClr val="002060"/>
                </a:solidFill>
              </a:rPr>
              <a:t> coupure possible pour les clients </a:t>
            </a:r>
            <a:r>
              <a:rPr lang="fr-BE" sz="1500" b="1" dirty="0">
                <a:solidFill>
                  <a:srgbClr val="002060"/>
                </a:solidFill>
                <a:effectLst>
                  <a:outerShdw blurRad="38100" dist="38100" dir="2700000" algn="tl">
                    <a:srgbClr val="000000">
                      <a:alpha val="43137"/>
                    </a:srgbClr>
                  </a:outerShdw>
                </a:effectLst>
              </a:rPr>
              <a:t>non résidentiels</a:t>
            </a:r>
            <a:r>
              <a:rPr lang="fr-BE" sz="1500" dirty="0">
                <a:solidFill>
                  <a:srgbClr val="002060"/>
                </a:solidFill>
              </a:rPr>
              <a:t>. </a:t>
            </a:r>
          </a:p>
          <a:p>
            <a:pPr marL="266700" lvl="1" indent="0" algn="just">
              <a:buNone/>
              <a:defRPr/>
            </a:pPr>
            <a:endParaRPr lang="fr-BE" sz="1500" i="1" dirty="0">
              <a:solidFill>
                <a:schemeClr val="bg1">
                  <a:lumMod val="50000"/>
                </a:schemeClr>
              </a:solidFill>
            </a:endParaRPr>
          </a:p>
          <a:p>
            <a:pPr marL="0" lvl="1" indent="0" algn="just">
              <a:buNone/>
              <a:defRPr/>
            </a:pPr>
            <a:endParaRPr lang="fr-BE" sz="1700" dirty="0">
              <a:solidFill>
                <a:srgbClr val="002060"/>
              </a:solidFill>
            </a:endParaRPr>
          </a:p>
          <a:p>
            <a:pPr marL="285750" lvl="1" indent="-285750" algn="just">
              <a:defRPr/>
            </a:pPr>
            <a:r>
              <a:rPr lang="fr-BE" sz="1700" dirty="0">
                <a:solidFill>
                  <a:srgbClr val="00B050"/>
                </a:solidFill>
              </a:rPr>
              <a:t>Extension de la période hivernale (1/11 au </a:t>
            </a:r>
            <a:r>
              <a:rPr lang="fr-BE" sz="1700" dirty="0">
                <a:solidFill>
                  <a:srgbClr val="00B050"/>
                </a:solidFill>
                <a:effectLst>
                  <a:outerShdw blurRad="38100" dist="38100" dir="2700000" algn="tl">
                    <a:srgbClr val="000000">
                      <a:alpha val="43137"/>
                    </a:srgbClr>
                  </a:outerShdw>
                </a:effectLst>
              </a:rPr>
              <a:t>31/03</a:t>
            </a:r>
            <a:r>
              <a:rPr lang="fr-BE" sz="1700" dirty="0">
                <a:solidFill>
                  <a:srgbClr val="00B050"/>
                </a:solidFill>
              </a:rPr>
              <a:t>).</a:t>
            </a:r>
          </a:p>
          <a:p>
            <a:pPr marL="285750" lvl="1" indent="-285750" algn="just">
              <a:defRPr/>
            </a:pPr>
            <a:endParaRPr lang="fr-BE" sz="1700" dirty="0">
              <a:solidFill>
                <a:srgbClr val="00B050"/>
              </a:solidFill>
            </a:endParaRPr>
          </a:p>
          <a:p>
            <a:pPr marL="0" lvl="1" indent="0" algn="just">
              <a:buNone/>
              <a:defRPr/>
            </a:pPr>
            <a:endParaRPr lang="fr-BE" sz="1700" dirty="0">
              <a:solidFill>
                <a:srgbClr val="002060"/>
              </a:solidFill>
            </a:endParaRPr>
          </a:p>
          <a:p>
            <a:pPr marL="270000" lvl="2" indent="0" algn="just">
              <a:buNone/>
              <a:defRPr/>
            </a:pPr>
            <a:endParaRPr lang="fr-BE" sz="1800" i="1" dirty="0"/>
          </a:p>
          <a:p>
            <a:pPr marL="555750" lvl="2" indent="-285750" algn="just">
              <a:buFont typeface="Wingdings" panose="05000000000000000000" pitchFamily="2" charset="2"/>
              <a:buChar char="Ø"/>
              <a:defRPr/>
            </a:pPr>
            <a:endParaRPr lang="fr-BE" sz="1800" i="1" dirty="0">
              <a:solidFill>
                <a:srgbClr val="00B050"/>
              </a:solidFill>
            </a:endParaRPr>
          </a:p>
          <a:p>
            <a:pPr marL="555750" lvl="2" indent="-285750" algn="just">
              <a:buFont typeface="Wingdings" panose="05000000000000000000" pitchFamily="2" charset="2"/>
              <a:buChar char="Ø"/>
              <a:defRPr/>
            </a:pPr>
            <a:endParaRPr lang="fr-BE" sz="1500" cap="small" dirty="0">
              <a:solidFill>
                <a:srgbClr val="002060"/>
              </a:solidFill>
            </a:endParaRPr>
          </a:p>
          <a:p>
            <a:pPr marL="285750" lvl="1" indent="-285750" algn="just">
              <a:defRPr/>
            </a:pPr>
            <a:endParaRPr lang="fr-BE" sz="1700" cap="small" dirty="0">
              <a:solidFill>
                <a:srgbClr val="002060"/>
              </a:solidFill>
            </a:endParaRPr>
          </a:p>
          <a:p>
            <a:pPr marL="0" lvl="4" indent="0" algn="just">
              <a:buNone/>
              <a:defRPr/>
            </a:pPr>
            <a:endParaRPr lang="fr-BE" sz="1300" cap="small" dirty="0">
              <a:solidFill>
                <a:srgbClr val="00B050"/>
              </a:solidFill>
            </a:endParaRPr>
          </a:p>
          <a:p>
            <a:pPr marL="0" indent="0">
              <a:buSzPct val="100000"/>
              <a:buNone/>
            </a:pPr>
            <a:endParaRPr lang="fr-BE" i="1" dirty="0">
              <a:sym typeface="Wingdings" panose="05000000000000000000" pitchFamily="2" charset="2"/>
            </a:endParaRPr>
          </a:p>
          <a:p>
            <a:pPr marL="0" indent="0">
              <a:buSzPct val="100000"/>
              <a:buNone/>
            </a:pPr>
            <a:endParaRPr lang="fr-BE" dirty="0">
              <a:sym typeface="Wingdings" panose="05000000000000000000" pitchFamily="2" charset="2"/>
            </a:endParaRPr>
          </a:p>
          <a:p>
            <a:pPr marL="0" indent="0">
              <a:buSzPct val="100000"/>
              <a:buNone/>
            </a:pPr>
            <a:endParaRPr lang="fr-BE" dirty="0">
              <a:sym typeface="Wingdings" panose="05000000000000000000" pitchFamily="2" charset="2"/>
            </a:endParaRPr>
          </a:p>
        </p:txBody>
      </p:sp>
      <p:sp>
        <p:nvSpPr>
          <p:cNvPr id="5" name="Titre 1"/>
          <p:cNvSpPr txBox="1">
            <a:spLocks/>
          </p:cNvSpPr>
          <p:nvPr/>
        </p:nvSpPr>
        <p:spPr>
          <a:xfrm>
            <a:off x="837714" y="1132535"/>
            <a:ext cx="7989752" cy="525591"/>
          </a:xfrm>
          <a:prstGeom prst="rect">
            <a:avLst/>
          </a:prstGeom>
        </p:spPr>
        <p:txBody>
          <a:bodyPr>
            <a:normAutofit/>
          </a:bodyPr>
          <a:lstStyle>
            <a:lvl1pPr algn="l" defTabSz="457200" rtl="0" eaLnBrk="1" latinLnBrk="0" hangingPunct="1">
              <a:spcBef>
                <a:spcPct val="0"/>
              </a:spcBef>
              <a:buNone/>
              <a:defRPr sz="2400" b="1" kern="1200" cap="all">
                <a:solidFill>
                  <a:srgbClr val="076F7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fr-BE" sz="2000" dirty="0"/>
          </a:p>
        </p:txBody>
      </p:sp>
      <p:pic>
        <p:nvPicPr>
          <p:cNvPr id="8" name="Graphique 7" descr="Avertissement contour">
            <a:extLst>
              <a:ext uri="{FF2B5EF4-FFF2-40B4-BE49-F238E27FC236}">
                <a16:creationId xmlns:a16="http://schemas.microsoft.com/office/drawing/2014/main" id="{A9A90278-CA66-445B-0306-32811619B5E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37289" y="3775364"/>
            <a:ext cx="604982" cy="604982"/>
          </a:xfrm>
          <a:prstGeom prst="rect">
            <a:avLst/>
          </a:prstGeom>
        </p:spPr>
      </p:pic>
    </p:spTree>
    <p:extLst>
      <p:ext uri="{BB962C8B-B14F-4D97-AF65-F5344CB8AC3E}">
        <p14:creationId xmlns:p14="http://schemas.microsoft.com/office/powerpoint/2010/main" val="29240222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500"/>
                                        <p:tgtEl>
                                          <p:spTgt spid="3">
                                            <p:txEl>
                                              <p:pRg st="6" end="6"/>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animEffect transition="in" filter="fade">
                                      <p:cBhvr>
                                        <p:cTn id="24" dur="500"/>
                                        <p:tgtEl>
                                          <p:spTgt spid="3">
                                            <p:txEl>
                                              <p:pRg st="7" end="7"/>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fade">
                                      <p:cBhvr>
                                        <p:cTn id="29" dur="500"/>
                                        <p:tgtEl>
                                          <p:spTgt spid="8"/>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fade">
                                      <p:cBhvr>
                                        <p:cTn id="34" dur="500"/>
                                        <p:tgtEl>
                                          <p:spTgt spid="3">
                                            <p:txEl>
                                              <p:pRg st="9" end="9"/>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fade">
                                      <p:cBhvr>
                                        <p:cTn id="37" dur="500"/>
                                        <p:tgtEl>
                                          <p:spTgt spid="3">
                                            <p:txEl>
                                              <p:pRg st="10" end="10"/>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3">
                                            <p:txEl>
                                              <p:pRg st="11" end="11"/>
                                            </p:txEl>
                                          </p:spTgt>
                                        </p:tgtEl>
                                        <p:attrNameLst>
                                          <p:attrName>style.visibility</p:attrName>
                                        </p:attrNameLst>
                                      </p:cBhvr>
                                      <p:to>
                                        <p:strVal val="visible"/>
                                      </p:to>
                                    </p:set>
                                    <p:animEffect transition="in" filter="fade">
                                      <p:cBhvr>
                                        <p:cTn id="40" dur="500"/>
                                        <p:tgtEl>
                                          <p:spTgt spid="3">
                                            <p:txEl>
                                              <p:pRg st="11" end="11"/>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3">
                                            <p:txEl>
                                              <p:pRg st="14" end="14"/>
                                            </p:txEl>
                                          </p:spTgt>
                                        </p:tgtEl>
                                        <p:attrNameLst>
                                          <p:attrName>style.visibility</p:attrName>
                                        </p:attrNameLst>
                                      </p:cBhvr>
                                      <p:to>
                                        <p:strVal val="visible"/>
                                      </p:to>
                                    </p:set>
                                    <p:animEffect transition="in" filter="fade">
                                      <p:cBhvr>
                                        <p:cTn id="45"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39780" y="685142"/>
            <a:ext cx="8494669" cy="525591"/>
          </a:xfrm>
        </p:spPr>
        <p:txBody>
          <a:bodyPr>
            <a:normAutofit fontScale="90000"/>
          </a:bodyPr>
          <a:lstStyle/>
          <a:p>
            <a:r>
              <a:rPr lang="fr-BE" dirty="0">
                <a:solidFill>
                  <a:srgbClr val="C56027"/>
                </a:solidFill>
              </a:rPr>
              <a:t>5. 	DÉCRET juge de paix – modifications principales </a:t>
            </a:r>
          </a:p>
        </p:txBody>
      </p:sp>
      <p:sp>
        <p:nvSpPr>
          <p:cNvPr id="4" name="Espace réservé du numéro de diapositive 3"/>
          <p:cNvSpPr>
            <a:spLocks noGrp="1"/>
          </p:cNvSpPr>
          <p:nvPr>
            <p:ph type="sldNum" sz="quarter" idx="4294967295"/>
          </p:nvPr>
        </p:nvSpPr>
        <p:spPr>
          <a:xfrm>
            <a:off x="7817409" y="5895283"/>
            <a:ext cx="770468" cy="365125"/>
          </a:xfrm>
          <a:prstGeom prst="rect">
            <a:avLst/>
          </a:prstGeom>
        </p:spPr>
        <p:txBody>
          <a:bodyPr/>
          <a:lstStyle/>
          <a:p>
            <a:fld id="{A012BC3B-0702-4DF0-9B65-FC28F4077171}" type="slidenum">
              <a:rPr lang="fr-BE" smtClean="0"/>
              <a:pPr/>
              <a:t>14</a:t>
            </a:fld>
            <a:endParaRPr lang="fr-BE" dirty="0"/>
          </a:p>
        </p:txBody>
      </p:sp>
      <p:sp>
        <p:nvSpPr>
          <p:cNvPr id="3" name="Espace réservé du contenu 2"/>
          <p:cNvSpPr>
            <a:spLocks noGrp="1"/>
          </p:cNvSpPr>
          <p:nvPr>
            <p:ph idx="4294967295"/>
          </p:nvPr>
        </p:nvSpPr>
        <p:spPr>
          <a:xfrm>
            <a:off x="467489" y="1219969"/>
            <a:ext cx="7989888" cy="4315355"/>
          </a:xfrm>
        </p:spPr>
        <p:txBody>
          <a:bodyPr anchor="t">
            <a:normAutofit/>
          </a:bodyPr>
          <a:lstStyle/>
          <a:p>
            <a:pPr marL="0" lvl="1" indent="0" algn="just">
              <a:buNone/>
              <a:defRPr/>
            </a:pPr>
            <a:r>
              <a:rPr lang="fr-BE" sz="1600" b="1" u="sng" dirty="0">
                <a:solidFill>
                  <a:srgbClr val="002060"/>
                </a:solidFill>
                <a:effectLst>
                  <a:outerShdw blurRad="38100" dist="38100" dir="2700000" algn="tl">
                    <a:srgbClr val="000000">
                      <a:alpha val="43137"/>
                    </a:srgbClr>
                  </a:outerShdw>
                </a:effectLst>
              </a:rPr>
              <a:t>POUR LES CLIENTS RESIDENTIELS</a:t>
            </a:r>
          </a:p>
          <a:p>
            <a:pPr marL="0" lvl="1" indent="0" algn="just">
              <a:buNone/>
              <a:defRPr/>
            </a:pPr>
            <a:endParaRPr lang="fr-BE" sz="1500" dirty="0">
              <a:solidFill>
                <a:srgbClr val="002060"/>
              </a:solidFill>
            </a:endParaRPr>
          </a:p>
          <a:p>
            <a:pPr marL="270000" lvl="2" indent="0" algn="just">
              <a:buNone/>
              <a:defRPr/>
            </a:pPr>
            <a:endParaRPr lang="fr-BE" sz="1800" i="1" dirty="0"/>
          </a:p>
          <a:p>
            <a:pPr marL="555750" lvl="2" indent="-285750" algn="just">
              <a:buFont typeface="Wingdings" panose="05000000000000000000" pitchFamily="2" charset="2"/>
              <a:buChar char="Ø"/>
              <a:defRPr/>
            </a:pPr>
            <a:endParaRPr lang="fr-BE" sz="1800" i="1" dirty="0">
              <a:solidFill>
                <a:srgbClr val="00B050"/>
              </a:solidFill>
            </a:endParaRPr>
          </a:p>
          <a:p>
            <a:pPr marL="555750" lvl="2" indent="-285750" algn="just">
              <a:buFont typeface="Wingdings" panose="05000000000000000000" pitchFamily="2" charset="2"/>
              <a:buChar char="Ø"/>
              <a:defRPr/>
            </a:pPr>
            <a:endParaRPr lang="fr-BE" sz="1500" cap="small" dirty="0">
              <a:solidFill>
                <a:srgbClr val="002060"/>
              </a:solidFill>
            </a:endParaRPr>
          </a:p>
          <a:p>
            <a:pPr marL="285750" lvl="1" indent="-285750" algn="just">
              <a:defRPr/>
            </a:pPr>
            <a:endParaRPr lang="fr-BE" sz="1700" cap="small" dirty="0">
              <a:solidFill>
                <a:srgbClr val="002060"/>
              </a:solidFill>
            </a:endParaRPr>
          </a:p>
          <a:p>
            <a:pPr marL="0" lvl="4" indent="0" algn="just">
              <a:buNone/>
              <a:defRPr/>
            </a:pPr>
            <a:endParaRPr lang="fr-BE" sz="1300" cap="small" dirty="0">
              <a:solidFill>
                <a:srgbClr val="00B050"/>
              </a:solidFill>
            </a:endParaRPr>
          </a:p>
          <a:p>
            <a:pPr marL="0" indent="0">
              <a:buSzPct val="100000"/>
              <a:buNone/>
            </a:pPr>
            <a:endParaRPr lang="fr-BE" i="1" dirty="0">
              <a:sym typeface="Wingdings" panose="05000000000000000000" pitchFamily="2" charset="2"/>
            </a:endParaRPr>
          </a:p>
          <a:p>
            <a:pPr marL="0" indent="0">
              <a:buSzPct val="100000"/>
              <a:buNone/>
            </a:pPr>
            <a:endParaRPr lang="fr-BE" dirty="0">
              <a:sym typeface="Wingdings" panose="05000000000000000000" pitchFamily="2" charset="2"/>
            </a:endParaRPr>
          </a:p>
          <a:p>
            <a:pPr marL="0" indent="0">
              <a:buSzPct val="100000"/>
              <a:buNone/>
            </a:pPr>
            <a:endParaRPr lang="fr-BE" dirty="0">
              <a:sym typeface="Wingdings" panose="05000000000000000000" pitchFamily="2" charset="2"/>
            </a:endParaRPr>
          </a:p>
        </p:txBody>
      </p:sp>
      <p:sp>
        <p:nvSpPr>
          <p:cNvPr id="5" name="Titre 1"/>
          <p:cNvSpPr txBox="1">
            <a:spLocks/>
          </p:cNvSpPr>
          <p:nvPr/>
        </p:nvSpPr>
        <p:spPr>
          <a:xfrm>
            <a:off x="837714" y="1132535"/>
            <a:ext cx="7989752" cy="525591"/>
          </a:xfrm>
          <a:prstGeom prst="rect">
            <a:avLst/>
          </a:prstGeom>
        </p:spPr>
        <p:txBody>
          <a:bodyPr>
            <a:normAutofit/>
          </a:bodyPr>
          <a:lstStyle>
            <a:lvl1pPr algn="l" defTabSz="457200" rtl="0" eaLnBrk="1" latinLnBrk="0" hangingPunct="1">
              <a:spcBef>
                <a:spcPct val="0"/>
              </a:spcBef>
              <a:buNone/>
              <a:defRPr sz="2400" b="1" kern="1200" cap="all">
                <a:solidFill>
                  <a:srgbClr val="076F7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fr-BE" sz="2000" dirty="0"/>
          </a:p>
        </p:txBody>
      </p:sp>
      <p:pic>
        <p:nvPicPr>
          <p:cNvPr id="1039" name="Picture 15" descr="Badge Tick1 contour">
            <a:extLst>
              <a:ext uri="{FF2B5EF4-FFF2-40B4-BE49-F238E27FC236}">
                <a16:creationId xmlns:a16="http://schemas.microsoft.com/office/drawing/2014/main" id="{1173E2AD-8DB0-EF1C-C729-62B81ADC34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8775" t="-8775" r="-8958" b="-8958"/>
          <a:stretch>
            <a:fillRect/>
          </a:stretch>
        </p:blipFill>
        <p:spPr bwMode="auto">
          <a:xfrm>
            <a:off x="0" y="0"/>
            <a:ext cx="409575" cy="409575"/>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Badge Tick1 contour">
            <a:extLst>
              <a:ext uri="{FF2B5EF4-FFF2-40B4-BE49-F238E27FC236}">
                <a16:creationId xmlns:a16="http://schemas.microsoft.com/office/drawing/2014/main" id="{D7A95D61-E60D-283F-B072-3B653B9A66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8775" t="-8775" r="-8958" b="-8958"/>
          <a:stretch>
            <a:fillRect/>
          </a:stretch>
        </p:blipFill>
        <p:spPr bwMode="auto">
          <a:xfrm>
            <a:off x="0" y="0"/>
            <a:ext cx="409575" cy="409575"/>
          </a:xfrm>
          <a:prstGeom prst="rect">
            <a:avLst/>
          </a:prstGeom>
          <a:noFill/>
          <a:extLst>
            <a:ext uri="{909E8E84-426E-40DD-AFC4-6F175D3DCCD1}">
              <a14:hiddenFill xmlns:a14="http://schemas.microsoft.com/office/drawing/2010/main">
                <a:solidFill>
                  <a:srgbClr val="FFFFFF"/>
                </a:solidFill>
              </a14:hiddenFill>
            </a:ext>
          </a:extLst>
        </p:spPr>
      </p:pic>
      <p:pic>
        <p:nvPicPr>
          <p:cNvPr id="1037" name="Picture 13" descr="Badge croix contour">
            <a:extLst>
              <a:ext uri="{FF2B5EF4-FFF2-40B4-BE49-F238E27FC236}">
                <a16:creationId xmlns:a16="http://schemas.microsoft.com/office/drawing/2014/main" id="{BF980590-AF61-BB9B-2097-91BB93197F7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9602" t="-7692" r="-9602" b="-7692"/>
          <a:stretch>
            <a:fillRect/>
          </a:stretch>
        </p:blipFill>
        <p:spPr bwMode="auto">
          <a:xfrm>
            <a:off x="0" y="0"/>
            <a:ext cx="457200" cy="45720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Badge Tick1 contour">
            <a:extLst>
              <a:ext uri="{FF2B5EF4-FFF2-40B4-BE49-F238E27FC236}">
                <a16:creationId xmlns:a16="http://schemas.microsoft.com/office/drawing/2014/main" id="{1950A7B3-63F8-EE6D-611E-D5E86B7869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8775" t="-8775" r="-8958" b="-8958"/>
          <a:stretch>
            <a:fillRect/>
          </a:stretch>
        </p:blipFill>
        <p:spPr bwMode="auto">
          <a:xfrm>
            <a:off x="0" y="0"/>
            <a:ext cx="409575" cy="409575"/>
          </a:xfrm>
          <a:prstGeom prst="rect">
            <a:avLst/>
          </a:prstGeom>
          <a:noFill/>
          <a:extLst>
            <a:ext uri="{909E8E84-426E-40DD-AFC4-6F175D3DCCD1}">
              <a14:hiddenFill xmlns:a14="http://schemas.microsoft.com/office/drawing/2010/main">
                <a:solidFill>
                  <a:srgbClr val="FFFFFF"/>
                </a:solidFill>
              </a14:hiddenFill>
            </a:ext>
          </a:extLst>
        </p:spPr>
      </p:pic>
      <p:pic>
        <p:nvPicPr>
          <p:cNvPr id="1035" name="Picture 11" descr="Badge croix contour">
            <a:extLst>
              <a:ext uri="{FF2B5EF4-FFF2-40B4-BE49-F238E27FC236}">
                <a16:creationId xmlns:a16="http://schemas.microsoft.com/office/drawing/2014/main" id="{4062B2F7-BE52-8E77-D502-AE1D50560A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9602" t="-7692" r="-9602" b="-7692"/>
          <a:stretch>
            <a:fillRect/>
          </a:stretch>
        </p:blipFill>
        <p:spPr bwMode="auto">
          <a:xfrm>
            <a:off x="0" y="0"/>
            <a:ext cx="457200" cy="4572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Badge Tick1 contour">
            <a:extLst>
              <a:ext uri="{FF2B5EF4-FFF2-40B4-BE49-F238E27FC236}">
                <a16:creationId xmlns:a16="http://schemas.microsoft.com/office/drawing/2014/main" id="{01D0D726-82CD-2BC8-122E-FFB49889AD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8775" t="-8775" r="-8958" b="-8958"/>
          <a:stretch>
            <a:fillRect/>
          </a:stretch>
        </p:blipFill>
        <p:spPr bwMode="auto">
          <a:xfrm>
            <a:off x="0" y="0"/>
            <a:ext cx="409575" cy="409575"/>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Badge croix contour">
            <a:extLst>
              <a:ext uri="{FF2B5EF4-FFF2-40B4-BE49-F238E27FC236}">
                <a16:creationId xmlns:a16="http://schemas.microsoft.com/office/drawing/2014/main" id="{A2BC712C-07B2-8B1D-D096-25CC13CB250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9602" t="-7692" r="-9602" b="-7692"/>
          <a:stretch>
            <a:fillRect/>
          </a:stretch>
        </p:blipFill>
        <p:spPr bwMode="auto">
          <a:xfrm>
            <a:off x="0" y="0"/>
            <a:ext cx="457200" cy="4572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Badge croix contour">
            <a:extLst>
              <a:ext uri="{FF2B5EF4-FFF2-40B4-BE49-F238E27FC236}">
                <a16:creationId xmlns:a16="http://schemas.microsoft.com/office/drawing/2014/main" id="{554EC85E-A7DC-18A9-F0FB-5744D3CC1A5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9602" t="-7692" r="-9602" b="-7692"/>
          <a:stretch>
            <a:fillRect/>
          </a:stretch>
        </p:blipFill>
        <p:spPr bwMode="auto">
          <a:xfrm>
            <a:off x="0" y="0"/>
            <a:ext cx="457200" cy="457200"/>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Badge Tick1 contour">
            <a:extLst>
              <a:ext uri="{FF2B5EF4-FFF2-40B4-BE49-F238E27FC236}">
                <a16:creationId xmlns:a16="http://schemas.microsoft.com/office/drawing/2014/main" id="{6C82F769-0C44-0F9B-CAAF-3992018B42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8775" t="-8775" r="-8958" b="-8958"/>
          <a:stretch>
            <a:fillRect/>
          </a:stretch>
        </p:blipFill>
        <p:spPr bwMode="auto">
          <a:xfrm>
            <a:off x="0" y="0"/>
            <a:ext cx="409575" cy="40957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Badge croix contour">
            <a:extLst>
              <a:ext uri="{FF2B5EF4-FFF2-40B4-BE49-F238E27FC236}">
                <a16:creationId xmlns:a16="http://schemas.microsoft.com/office/drawing/2014/main" id="{0FFFFEB2-3C23-8C76-334C-60CB0F390C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9602" t="-7692" r="-9602" b="-7692"/>
          <a:stretch>
            <a:fillRect/>
          </a:stretch>
        </p:blipFill>
        <p:spPr bwMode="auto">
          <a:xfrm>
            <a:off x="0" y="0"/>
            <a:ext cx="457200" cy="45720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Badge Tick1 contour">
            <a:extLst>
              <a:ext uri="{FF2B5EF4-FFF2-40B4-BE49-F238E27FC236}">
                <a16:creationId xmlns:a16="http://schemas.microsoft.com/office/drawing/2014/main" id="{EF26BC97-3406-25C3-F762-670BDEEE1A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8775" t="-8775" r="-8958" b="-8958"/>
          <a:stretch>
            <a:fillRect/>
          </a:stretch>
        </p:blipFill>
        <p:spPr bwMode="auto">
          <a:xfrm>
            <a:off x="0" y="0"/>
            <a:ext cx="409575" cy="40957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Badge Tick1 contour">
            <a:extLst>
              <a:ext uri="{FF2B5EF4-FFF2-40B4-BE49-F238E27FC236}">
                <a16:creationId xmlns:a16="http://schemas.microsoft.com/office/drawing/2014/main" id="{A661D129-0DA4-A03C-281A-E6D7CCF6D8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8775" t="-8775" r="-8958" b="-8958"/>
          <a:stretch>
            <a:fillRect/>
          </a:stretch>
        </p:blipFill>
        <p:spPr bwMode="auto">
          <a:xfrm>
            <a:off x="0" y="0"/>
            <a:ext cx="409575" cy="40957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Badge croix contour">
            <a:extLst>
              <a:ext uri="{FF2B5EF4-FFF2-40B4-BE49-F238E27FC236}">
                <a16:creationId xmlns:a16="http://schemas.microsoft.com/office/drawing/2014/main" id="{28808C41-F607-1643-5781-0BA96B7F15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9602" t="-7692" r="-9602" b="-7692"/>
          <a:stretch>
            <a:fillRect/>
          </a:stretch>
        </p:blipFill>
        <p:spPr bwMode="auto">
          <a:xfrm>
            <a:off x="0" y="0"/>
            <a:ext cx="457200" cy="4572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Graphique 11" descr="Badge Tick1 contour">
            <a:extLst>
              <a:ext uri="{FF2B5EF4-FFF2-40B4-BE49-F238E27FC236}">
                <a16:creationId xmlns:a16="http://schemas.microsoft.com/office/drawing/2014/main" id="{D644E8CE-E7AD-47BB-2B62-C63DA0A8E3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8775" t="-8775" r="-8958" b="-8958"/>
          <a:stretch>
            <a:fillRect/>
          </a:stretch>
        </p:blipFill>
        <p:spPr bwMode="auto">
          <a:xfrm>
            <a:off x="0" y="0"/>
            <a:ext cx="409575" cy="409575"/>
          </a:xfrm>
          <a:prstGeom prst="rect">
            <a:avLst/>
          </a:prstGeom>
          <a:noFill/>
          <a:extLst>
            <a:ext uri="{909E8E84-426E-40DD-AFC4-6F175D3DCCD1}">
              <a14:hiddenFill xmlns:a14="http://schemas.microsoft.com/office/drawing/2010/main">
                <a:solidFill>
                  <a:srgbClr val="FFFFFF"/>
                </a:solidFill>
              </a14:hiddenFill>
            </a:ext>
          </a:extLst>
        </p:spPr>
      </p:pic>
      <p:pic>
        <p:nvPicPr>
          <p:cNvPr id="1025" name="Graphique 19" descr="Badge croix contour">
            <a:extLst>
              <a:ext uri="{FF2B5EF4-FFF2-40B4-BE49-F238E27FC236}">
                <a16:creationId xmlns:a16="http://schemas.microsoft.com/office/drawing/2014/main" id="{DE6CDDB4-B57D-59D6-6CC0-10EAFA6593A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9602" t="-7692" r="-9602" b="-7692"/>
          <a:stretch>
            <a:fillRect/>
          </a:stretch>
        </p:blipFill>
        <p:spPr bwMode="auto">
          <a:xfrm>
            <a:off x="0" y="0"/>
            <a:ext cx="457200" cy="457200"/>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 5">
            <a:extLst>
              <a:ext uri="{FF2B5EF4-FFF2-40B4-BE49-F238E27FC236}">
                <a16:creationId xmlns:a16="http://schemas.microsoft.com/office/drawing/2014/main" id="{73B71991-DC05-53A0-F872-811F8528B085}"/>
              </a:ext>
            </a:extLst>
          </p:cNvPr>
          <p:cNvPicPr>
            <a:picLocks noChangeAspect="1"/>
          </p:cNvPicPr>
          <p:nvPr/>
        </p:nvPicPr>
        <p:blipFill>
          <a:blip r:embed="rId4"/>
          <a:stretch>
            <a:fillRect/>
          </a:stretch>
        </p:blipFill>
        <p:spPr>
          <a:xfrm>
            <a:off x="1588169" y="1864607"/>
            <a:ext cx="5748528" cy="3773424"/>
          </a:xfrm>
          <a:prstGeom prst="rect">
            <a:avLst/>
          </a:prstGeom>
        </p:spPr>
      </p:pic>
    </p:spTree>
    <p:extLst>
      <p:ext uri="{BB962C8B-B14F-4D97-AF65-F5344CB8AC3E}">
        <p14:creationId xmlns:p14="http://schemas.microsoft.com/office/powerpoint/2010/main" val="23435973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39780" y="685142"/>
            <a:ext cx="8494669" cy="525591"/>
          </a:xfrm>
        </p:spPr>
        <p:txBody>
          <a:bodyPr>
            <a:normAutofit fontScale="90000"/>
          </a:bodyPr>
          <a:lstStyle/>
          <a:p>
            <a:r>
              <a:rPr lang="fr-BE" dirty="0">
                <a:solidFill>
                  <a:srgbClr val="C56027"/>
                </a:solidFill>
              </a:rPr>
              <a:t>5. 	DECRET juge de paix – modifications principales </a:t>
            </a:r>
          </a:p>
        </p:txBody>
      </p:sp>
      <p:sp>
        <p:nvSpPr>
          <p:cNvPr id="4" name="Espace réservé du numéro de diapositive 3"/>
          <p:cNvSpPr>
            <a:spLocks noGrp="1"/>
          </p:cNvSpPr>
          <p:nvPr>
            <p:ph type="sldNum" sz="quarter" idx="4294967295"/>
          </p:nvPr>
        </p:nvSpPr>
        <p:spPr>
          <a:xfrm>
            <a:off x="7817409" y="5895283"/>
            <a:ext cx="770468" cy="365125"/>
          </a:xfrm>
          <a:prstGeom prst="rect">
            <a:avLst/>
          </a:prstGeom>
        </p:spPr>
        <p:txBody>
          <a:bodyPr/>
          <a:lstStyle/>
          <a:p>
            <a:fld id="{A012BC3B-0702-4DF0-9B65-FC28F4077171}" type="slidenum">
              <a:rPr lang="fr-BE" smtClean="0"/>
              <a:pPr/>
              <a:t>15</a:t>
            </a:fld>
            <a:endParaRPr lang="fr-BE" dirty="0"/>
          </a:p>
        </p:txBody>
      </p:sp>
      <p:sp>
        <p:nvSpPr>
          <p:cNvPr id="3" name="Espace réservé du contenu 2"/>
          <p:cNvSpPr>
            <a:spLocks noGrp="1"/>
          </p:cNvSpPr>
          <p:nvPr>
            <p:ph idx="4294967295"/>
          </p:nvPr>
        </p:nvSpPr>
        <p:spPr>
          <a:xfrm>
            <a:off x="577056" y="1132535"/>
            <a:ext cx="7989888" cy="4315355"/>
          </a:xfrm>
        </p:spPr>
        <p:txBody>
          <a:bodyPr anchor="t">
            <a:normAutofit fontScale="92500" lnSpcReduction="20000"/>
          </a:bodyPr>
          <a:lstStyle/>
          <a:p>
            <a:pPr marL="0" lvl="1" indent="0" algn="just">
              <a:buNone/>
              <a:defRPr/>
            </a:pPr>
            <a:r>
              <a:rPr lang="fr-BE" sz="1700" b="1" u="sng" dirty="0">
                <a:solidFill>
                  <a:srgbClr val="002060"/>
                </a:solidFill>
                <a:effectLst>
                  <a:outerShdw blurRad="38100" dist="38100" dir="2700000" algn="tl">
                    <a:srgbClr val="000000">
                      <a:alpha val="43137"/>
                    </a:srgbClr>
                  </a:outerShdw>
                </a:effectLst>
              </a:rPr>
              <a:t>POUR LES CLIENTS RESIDENTIELS</a:t>
            </a:r>
          </a:p>
          <a:p>
            <a:pPr marL="0" lvl="1" indent="0" algn="just">
              <a:buNone/>
              <a:defRPr/>
            </a:pPr>
            <a:endParaRPr lang="fr-BE" sz="1700" dirty="0">
              <a:solidFill>
                <a:srgbClr val="002060"/>
              </a:solidFill>
            </a:endParaRPr>
          </a:p>
          <a:p>
            <a:pPr marL="285750" lvl="1" indent="-285750" algn="just">
              <a:defRPr/>
            </a:pPr>
            <a:r>
              <a:rPr lang="fr-BE" sz="1700" dirty="0">
                <a:solidFill>
                  <a:srgbClr val="002060"/>
                </a:solidFill>
              </a:rPr>
              <a:t>Activation de la FMG:</a:t>
            </a:r>
          </a:p>
          <a:p>
            <a:pPr marL="555750" lvl="2" indent="-285750" algn="just">
              <a:buFont typeface="Courier New" panose="02070309020205020404" pitchFamily="49" charset="0"/>
              <a:buChar char="o"/>
              <a:defRPr/>
            </a:pPr>
            <a:r>
              <a:rPr lang="fr-BE" sz="1500" strike="sngStrike" dirty="0">
                <a:solidFill>
                  <a:srgbClr val="002060"/>
                </a:solidFill>
              </a:rPr>
              <a:t>À la demande des CPAS;</a:t>
            </a:r>
          </a:p>
          <a:p>
            <a:pPr marL="555750" lvl="2" indent="-285750" algn="just">
              <a:buFont typeface="Courier New" panose="02070309020205020404" pitchFamily="49" charset="0"/>
              <a:buChar char="o"/>
              <a:defRPr/>
            </a:pPr>
            <a:r>
              <a:rPr lang="fr-BE" sz="1500" b="1" u="sng" dirty="0">
                <a:solidFill>
                  <a:srgbClr val="00B050"/>
                </a:solidFill>
              </a:rPr>
              <a:t>Systématiquement</a:t>
            </a:r>
            <a:r>
              <a:rPr lang="fr-BE" sz="1500" dirty="0">
                <a:solidFill>
                  <a:srgbClr val="00B050"/>
                </a:solidFill>
              </a:rPr>
              <a:t> pour les clients protégés en prépaiement;</a:t>
            </a:r>
          </a:p>
          <a:p>
            <a:pPr marL="555750" lvl="2" indent="-285750" algn="just">
              <a:buFont typeface="Courier New" panose="02070309020205020404" pitchFamily="49" charset="0"/>
              <a:buChar char="o"/>
              <a:defRPr/>
            </a:pPr>
            <a:r>
              <a:rPr lang="fr-BE" sz="1500" dirty="0">
                <a:solidFill>
                  <a:srgbClr val="00B050"/>
                </a:solidFill>
              </a:rPr>
              <a:t>Durée de 6 mois </a:t>
            </a:r>
            <a:r>
              <a:rPr lang="fr-BE" sz="1500" b="1" u="sng" dirty="0">
                <a:solidFill>
                  <a:srgbClr val="00B050"/>
                </a:solidFill>
              </a:rPr>
              <a:t>ou plus sur décision du </a:t>
            </a:r>
            <a:r>
              <a:rPr lang="fr-BE" sz="1500" b="1" u="sng" dirty="0" err="1">
                <a:solidFill>
                  <a:srgbClr val="00B050"/>
                </a:solidFill>
              </a:rPr>
              <a:t>jdp</a:t>
            </a:r>
            <a:r>
              <a:rPr lang="fr-BE" sz="1500" b="1" u="sng" dirty="0">
                <a:solidFill>
                  <a:srgbClr val="00B050"/>
                </a:solidFill>
              </a:rPr>
              <a:t>.</a:t>
            </a:r>
          </a:p>
          <a:p>
            <a:pPr marL="270000" lvl="2" indent="0" algn="just">
              <a:buNone/>
              <a:defRPr/>
            </a:pPr>
            <a:endParaRPr lang="fr-BE" sz="1500" dirty="0">
              <a:solidFill>
                <a:srgbClr val="00B050"/>
              </a:solidFill>
            </a:endParaRPr>
          </a:p>
          <a:p>
            <a:pPr marL="285750" lvl="1" indent="-285750" algn="just">
              <a:defRPr/>
            </a:pPr>
            <a:r>
              <a:rPr lang="fr-BE" sz="1500" dirty="0">
                <a:solidFill>
                  <a:srgbClr val="00B050"/>
                </a:solidFill>
              </a:rPr>
              <a:t>Les décisions de coupure des CLE devront passer par le </a:t>
            </a:r>
            <a:r>
              <a:rPr lang="fr-BE" sz="1500" dirty="0" err="1">
                <a:solidFill>
                  <a:srgbClr val="00B050"/>
                </a:solidFill>
              </a:rPr>
              <a:t>jdp</a:t>
            </a:r>
            <a:r>
              <a:rPr lang="fr-BE" sz="1500" dirty="0">
                <a:solidFill>
                  <a:srgbClr val="00B050"/>
                </a:solidFill>
              </a:rPr>
              <a:t>.</a:t>
            </a:r>
          </a:p>
          <a:p>
            <a:pPr marL="0" lvl="1" indent="0" algn="just">
              <a:buNone/>
              <a:defRPr/>
            </a:pPr>
            <a:endParaRPr lang="fr-BE" sz="1500" dirty="0">
              <a:solidFill>
                <a:srgbClr val="002060"/>
              </a:solidFill>
            </a:endParaRPr>
          </a:p>
          <a:p>
            <a:pPr marL="285750" lvl="1" indent="-285750" algn="just">
              <a:defRPr/>
            </a:pPr>
            <a:r>
              <a:rPr lang="fr-BE" sz="1500" dirty="0">
                <a:solidFill>
                  <a:srgbClr val="002060"/>
                </a:solidFill>
              </a:rPr>
              <a:t>Suspension de la procédure  à tout moment en cas de conclusion d’un plan de paiement.</a:t>
            </a:r>
          </a:p>
          <a:p>
            <a:pPr marL="0" lvl="1" indent="0" algn="just">
              <a:buNone/>
              <a:defRPr/>
            </a:pPr>
            <a:endParaRPr lang="fr-BE" sz="1500" dirty="0">
              <a:solidFill>
                <a:srgbClr val="002060"/>
              </a:solidFill>
            </a:endParaRPr>
          </a:p>
          <a:p>
            <a:pPr marL="285750" lvl="1" indent="-285750" algn="just">
              <a:defRPr/>
            </a:pPr>
            <a:r>
              <a:rPr lang="fr-BE" sz="1500" dirty="0">
                <a:solidFill>
                  <a:srgbClr val="002060"/>
                </a:solidFill>
              </a:rPr>
              <a:t>Possibilité de placer des </a:t>
            </a:r>
            <a:r>
              <a:rPr lang="fr-BE" sz="1500" dirty="0" err="1">
                <a:solidFill>
                  <a:srgbClr val="002060"/>
                </a:solidFill>
              </a:rPr>
              <a:t>càb</a:t>
            </a:r>
            <a:r>
              <a:rPr lang="fr-BE" sz="1500" dirty="0">
                <a:solidFill>
                  <a:srgbClr val="002060"/>
                </a:solidFill>
              </a:rPr>
              <a:t> jusqu’en juin 2023 – </a:t>
            </a:r>
            <a:r>
              <a:rPr lang="fr-BE" sz="1500" dirty="0">
                <a:solidFill>
                  <a:srgbClr val="00B050"/>
                </a:solidFill>
              </a:rPr>
              <a:t>après juin 2023 placement obligatoire de </a:t>
            </a:r>
            <a:r>
              <a:rPr lang="fr-BE" sz="1500" dirty="0">
                <a:solidFill>
                  <a:srgbClr val="00B050"/>
                </a:solidFill>
                <a:effectLst>
                  <a:outerShdw blurRad="38100" dist="38100" dir="2700000" algn="tl">
                    <a:srgbClr val="000000">
                      <a:alpha val="43137"/>
                    </a:srgbClr>
                  </a:outerShdw>
                </a:effectLst>
              </a:rPr>
              <a:t>compteurs intelligents avec fonction de prépaiement activée</a:t>
            </a:r>
            <a:r>
              <a:rPr lang="fr-BE" sz="1500" dirty="0">
                <a:solidFill>
                  <a:srgbClr val="002060"/>
                </a:solidFill>
                <a:effectLst>
                  <a:outerShdw blurRad="38100" dist="38100" dir="2700000" algn="tl">
                    <a:srgbClr val="000000">
                      <a:alpha val="43137"/>
                    </a:srgbClr>
                  </a:outerShdw>
                </a:effectLst>
              </a:rPr>
              <a:t> </a:t>
            </a:r>
            <a:r>
              <a:rPr lang="fr-BE" sz="1500" dirty="0">
                <a:solidFill>
                  <a:srgbClr val="002060"/>
                </a:solidFill>
                <a:highlight>
                  <a:srgbClr val="FFFF00"/>
                </a:highlight>
              </a:rPr>
              <a:t>(pour l’électricité).</a:t>
            </a:r>
          </a:p>
          <a:p>
            <a:pPr marL="285750" lvl="1" indent="-285750" algn="just">
              <a:defRPr/>
            </a:pPr>
            <a:r>
              <a:rPr lang="fr-BE" sz="1500" dirty="0">
                <a:solidFill>
                  <a:srgbClr val="002060"/>
                </a:solidFill>
              </a:rPr>
              <a:t>Les </a:t>
            </a:r>
            <a:r>
              <a:rPr lang="fr-BE" sz="1500" dirty="0" err="1">
                <a:solidFill>
                  <a:srgbClr val="002060"/>
                </a:solidFill>
              </a:rPr>
              <a:t>càb</a:t>
            </a:r>
            <a:r>
              <a:rPr lang="fr-BE" sz="1500" dirty="0">
                <a:solidFill>
                  <a:srgbClr val="002060"/>
                </a:solidFill>
              </a:rPr>
              <a:t> placés avant l’entrée en vigueur du décret peuvent être maintenus.</a:t>
            </a:r>
          </a:p>
          <a:p>
            <a:pPr marL="285750" lvl="1" indent="-285750" algn="just">
              <a:defRPr/>
            </a:pPr>
            <a:endParaRPr lang="fr-BE" sz="1500" dirty="0">
              <a:solidFill>
                <a:srgbClr val="002060"/>
              </a:solidFill>
            </a:endParaRPr>
          </a:p>
          <a:p>
            <a:pPr marL="270000" lvl="2" indent="0" algn="just">
              <a:buNone/>
              <a:defRPr/>
            </a:pPr>
            <a:endParaRPr lang="fr-BE" sz="1800" i="1" dirty="0"/>
          </a:p>
          <a:p>
            <a:pPr marL="555750" lvl="2" indent="-285750" algn="just">
              <a:buFont typeface="Wingdings" panose="05000000000000000000" pitchFamily="2" charset="2"/>
              <a:buChar char="Ø"/>
              <a:defRPr/>
            </a:pPr>
            <a:endParaRPr lang="fr-BE" sz="1800" i="1" dirty="0">
              <a:solidFill>
                <a:srgbClr val="00B050"/>
              </a:solidFill>
            </a:endParaRPr>
          </a:p>
          <a:p>
            <a:pPr marL="555750" lvl="2" indent="-285750" algn="just">
              <a:buFont typeface="Wingdings" panose="05000000000000000000" pitchFamily="2" charset="2"/>
              <a:buChar char="Ø"/>
              <a:defRPr/>
            </a:pPr>
            <a:endParaRPr lang="fr-BE" sz="1500" cap="small" dirty="0">
              <a:solidFill>
                <a:srgbClr val="002060"/>
              </a:solidFill>
            </a:endParaRPr>
          </a:p>
          <a:p>
            <a:pPr marL="285750" lvl="1" indent="-285750" algn="just">
              <a:defRPr/>
            </a:pPr>
            <a:endParaRPr lang="fr-BE" sz="1700" cap="small" dirty="0">
              <a:solidFill>
                <a:srgbClr val="002060"/>
              </a:solidFill>
            </a:endParaRPr>
          </a:p>
          <a:p>
            <a:pPr marL="0" lvl="4" indent="0" algn="just">
              <a:buNone/>
              <a:defRPr/>
            </a:pPr>
            <a:endParaRPr lang="fr-BE" sz="1300" cap="small" dirty="0">
              <a:solidFill>
                <a:srgbClr val="00B050"/>
              </a:solidFill>
            </a:endParaRPr>
          </a:p>
          <a:p>
            <a:pPr marL="0" indent="0">
              <a:buSzPct val="100000"/>
              <a:buNone/>
            </a:pPr>
            <a:endParaRPr lang="fr-BE" i="1" dirty="0">
              <a:sym typeface="Wingdings" panose="05000000000000000000" pitchFamily="2" charset="2"/>
            </a:endParaRPr>
          </a:p>
          <a:p>
            <a:pPr marL="0" indent="0">
              <a:buSzPct val="100000"/>
              <a:buNone/>
            </a:pPr>
            <a:endParaRPr lang="fr-BE" dirty="0">
              <a:sym typeface="Wingdings" panose="05000000000000000000" pitchFamily="2" charset="2"/>
            </a:endParaRPr>
          </a:p>
          <a:p>
            <a:pPr marL="0" indent="0">
              <a:buSzPct val="100000"/>
              <a:buNone/>
            </a:pPr>
            <a:endParaRPr lang="fr-BE" dirty="0">
              <a:sym typeface="Wingdings" panose="05000000000000000000" pitchFamily="2" charset="2"/>
            </a:endParaRPr>
          </a:p>
        </p:txBody>
      </p:sp>
      <p:sp>
        <p:nvSpPr>
          <p:cNvPr id="5" name="Titre 1"/>
          <p:cNvSpPr txBox="1">
            <a:spLocks/>
          </p:cNvSpPr>
          <p:nvPr/>
        </p:nvSpPr>
        <p:spPr>
          <a:xfrm>
            <a:off x="837714" y="1132535"/>
            <a:ext cx="7989752" cy="525591"/>
          </a:xfrm>
          <a:prstGeom prst="rect">
            <a:avLst/>
          </a:prstGeom>
        </p:spPr>
        <p:txBody>
          <a:bodyPr>
            <a:normAutofit/>
          </a:bodyPr>
          <a:lstStyle>
            <a:lvl1pPr algn="l" defTabSz="457200" rtl="0" eaLnBrk="1" latinLnBrk="0" hangingPunct="1">
              <a:spcBef>
                <a:spcPct val="0"/>
              </a:spcBef>
              <a:buNone/>
              <a:defRPr sz="2400" b="1" kern="1200" cap="all">
                <a:solidFill>
                  <a:srgbClr val="076F7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fr-BE" sz="2000" dirty="0"/>
          </a:p>
        </p:txBody>
      </p:sp>
    </p:spTree>
    <p:extLst>
      <p:ext uri="{BB962C8B-B14F-4D97-AF65-F5344CB8AC3E}">
        <p14:creationId xmlns:p14="http://schemas.microsoft.com/office/powerpoint/2010/main" val="2685218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fade">
                                      <p:cBhvr>
                                        <p:cTn id="21" dur="500"/>
                                        <p:tgtEl>
                                          <p:spTgt spid="3">
                                            <p:txEl>
                                              <p:pRg st="7" end="7"/>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
                                            <p:txEl>
                                              <p:pRg st="9" end="9"/>
                                            </p:txEl>
                                          </p:spTgt>
                                        </p:tgtEl>
                                        <p:attrNameLst>
                                          <p:attrName>style.visibility</p:attrName>
                                        </p:attrNameLst>
                                      </p:cBhvr>
                                      <p:to>
                                        <p:strVal val="visible"/>
                                      </p:to>
                                    </p:set>
                                    <p:animEffect transition="in" filter="fade">
                                      <p:cBhvr>
                                        <p:cTn id="26" dur="500"/>
                                        <p:tgtEl>
                                          <p:spTgt spid="3">
                                            <p:txEl>
                                              <p:pRg st="9" end="9"/>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animEffect transition="in" filter="fade">
                                      <p:cBhvr>
                                        <p:cTn id="31" dur="500"/>
                                        <p:tgtEl>
                                          <p:spTgt spid="3">
                                            <p:txEl>
                                              <p:pRg st="11" end="1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3">
                                            <p:txEl>
                                              <p:pRg st="12" end="12"/>
                                            </p:txEl>
                                          </p:spTgt>
                                        </p:tgtEl>
                                        <p:attrNameLst>
                                          <p:attrName>style.visibility</p:attrName>
                                        </p:attrNameLst>
                                      </p:cBhvr>
                                      <p:to>
                                        <p:strVal val="visible"/>
                                      </p:to>
                                    </p:set>
                                    <p:animEffect transition="in" filter="fade">
                                      <p:cBhvr>
                                        <p:cTn id="36"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rot="10800000" flipV="1">
            <a:off x="439780" y="394814"/>
            <a:ext cx="8387685" cy="290327"/>
          </a:xfrm>
        </p:spPr>
        <p:txBody>
          <a:bodyPr>
            <a:normAutofit fontScale="90000"/>
          </a:bodyPr>
          <a:lstStyle/>
          <a:p>
            <a:r>
              <a:rPr lang="fr-BE" dirty="0">
                <a:solidFill>
                  <a:srgbClr val="C56027"/>
                </a:solidFill>
              </a:rPr>
              <a:t>MODIFICATIONS ESSENTIELLES PREVUES PAR LE </a:t>
            </a:r>
            <a:r>
              <a:rPr lang="fr-BE" dirty="0" err="1">
                <a:solidFill>
                  <a:srgbClr val="C56027"/>
                </a:solidFill>
              </a:rPr>
              <a:t>DéCRET</a:t>
            </a:r>
            <a:br>
              <a:rPr lang="fr-BE" dirty="0">
                <a:solidFill>
                  <a:srgbClr val="C56027"/>
                </a:solidFill>
              </a:rPr>
            </a:br>
            <a:endParaRPr lang="fr-BE" dirty="0">
              <a:solidFill>
                <a:srgbClr val="C56027"/>
              </a:solidFill>
            </a:endParaRPr>
          </a:p>
        </p:txBody>
      </p:sp>
      <p:sp>
        <p:nvSpPr>
          <p:cNvPr id="4" name="Espace réservé du numéro de diapositive 3"/>
          <p:cNvSpPr>
            <a:spLocks noGrp="1"/>
          </p:cNvSpPr>
          <p:nvPr>
            <p:ph type="sldNum" sz="quarter" idx="4294967295"/>
          </p:nvPr>
        </p:nvSpPr>
        <p:spPr>
          <a:xfrm>
            <a:off x="7817409" y="5895283"/>
            <a:ext cx="770468" cy="365125"/>
          </a:xfrm>
          <a:prstGeom prst="rect">
            <a:avLst/>
          </a:prstGeom>
        </p:spPr>
        <p:txBody>
          <a:bodyPr/>
          <a:lstStyle/>
          <a:p>
            <a:fld id="{A012BC3B-0702-4DF0-9B65-FC28F4077171}" type="slidenum">
              <a:rPr lang="fr-BE" smtClean="0"/>
              <a:pPr/>
              <a:t>16</a:t>
            </a:fld>
            <a:endParaRPr lang="fr-BE" dirty="0"/>
          </a:p>
        </p:txBody>
      </p:sp>
      <p:sp>
        <p:nvSpPr>
          <p:cNvPr id="3" name="Espace réservé du contenu 2"/>
          <p:cNvSpPr>
            <a:spLocks noGrp="1"/>
          </p:cNvSpPr>
          <p:nvPr>
            <p:ph idx="4294967295"/>
          </p:nvPr>
        </p:nvSpPr>
        <p:spPr>
          <a:xfrm>
            <a:off x="556123" y="1658126"/>
            <a:ext cx="8197352" cy="4319425"/>
          </a:xfrm>
        </p:spPr>
        <p:txBody>
          <a:bodyPr anchor="t">
            <a:normAutofit/>
          </a:bodyPr>
          <a:lstStyle/>
          <a:p>
            <a:pPr marL="0" indent="0">
              <a:buSzPct val="100000"/>
              <a:buNone/>
            </a:pPr>
            <a:endParaRPr lang="fr-BE" i="1" dirty="0">
              <a:sym typeface="Wingdings" panose="05000000000000000000" pitchFamily="2" charset="2"/>
            </a:endParaRPr>
          </a:p>
          <a:p>
            <a:pPr marL="0" indent="0">
              <a:buSzPct val="100000"/>
              <a:buNone/>
            </a:pPr>
            <a:endParaRPr lang="fr-BE" dirty="0">
              <a:sym typeface="Wingdings" panose="05000000000000000000" pitchFamily="2" charset="2"/>
            </a:endParaRPr>
          </a:p>
          <a:p>
            <a:pPr marL="0" indent="0">
              <a:buSzPct val="100000"/>
              <a:buNone/>
            </a:pPr>
            <a:endParaRPr lang="fr-BE" dirty="0">
              <a:sym typeface="Wingdings" panose="05000000000000000000" pitchFamily="2" charset="2"/>
            </a:endParaRPr>
          </a:p>
        </p:txBody>
      </p:sp>
      <p:sp>
        <p:nvSpPr>
          <p:cNvPr id="5" name="Titre 1"/>
          <p:cNvSpPr txBox="1">
            <a:spLocks/>
          </p:cNvSpPr>
          <p:nvPr/>
        </p:nvSpPr>
        <p:spPr>
          <a:xfrm>
            <a:off x="837714" y="1132535"/>
            <a:ext cx="7989752" cy="525591"/>
          </a:xfrm>
          <a:prstGeom prst="rect">
            <a:avLst/>
          </a:prstGeom>
        </p:spPr>
        <p:txBody>
          <a:bodyPr>
            <a:normAutofit/>
          </a:bodyPr>
          <a:lstStyle>
            <a:lvl1pPr algn="l" defTabSz="457200" rtl="0" eaLnBrk="1" latinLnBrk="0" hangingPunct="1">
              <a:spcBef>
                <a:spcPct val="0"/>
              </a:spcBef>
              <a:buNone/>
              <a:defRPr sz="2400" b="1" kern="1200" cap="all">
                <a:solidFill>
                  <a:srgbClr val="076F7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fr-BE" sz="2000" dirty="0"/>
          </a:p>
        </p:txBody>
      </p:sp>
      <p:sp>
        <p:nvSpPr>
          <p:cNvPr id="6" name="ZoneTexte 5">
            <a:extLst>
              <a:ext uri="{FF2B5EF4-FFF2-40B4-BE49-F238E27FC236}">
                <a16:creationId xmlns:a16="http://schemas.microsoft.com/office/drawing/2014/main" id="{F1721B55-3B73-6263-FA50-6156C59D2399}"/>
              </a:ext>
            </a:extLst>
          </p:cNvPr>
          <p:cNvSpPr txBox="1"/>
          <p:nvPr/>
        </p:nvSpPr>
        <p:spPr>
          <a:xfrm>
            <a:off x="6205491" y="5977551"/>
            <a:ext cx="2621974" cy="461665"/>
          </a:xfrm>
          <a:prstGeom prst="rect">
            <a:avLst/>
          </a:prstGeom>
          <a:noFill/>
        </p:spPr>
        <p:txBody>
          <a:bodyPr wrap="square" rtlCol="0">
            <a:spAutoFit/>
          </a:bodyPr>
          <a:lstStyle/>
          <a:p>
            <a:r>
              <a:rPr lang="fr-BE" sz="1200" dirty="0">
                <a:solidFill>
                  <a:srgbClr val="FF0000"/>
                </a:solidFill>
              </a:rPr>
              <a:t>Plus de coupure possible depuis le 01/11/2022</a:t>
            </a:r>
            <a:endParaRPr lang="fr-FR" sz="1200" dirty="0">
              <a:solidFill>
                <a:srgbClr val="FF0000"/>
              </a:solidFill>
            </a:endParaRPr>
          </a:p>
        </p:txBody>
      </p:sp>
      <p:pic>
        <p:nvPicPr>
          <p:cNvPr id="9" name="Image 8">
            <a:extLst>
              <a:ext uri="{FF2B5EF4-FFF2-40B4-BE49-F238E27FC236}">
                <a16:creationId xmlns:a16="http://schemas.microsoft.com/office/drawing/2014/main" id="{FCC27239-F09E-2A75-D39C-387741BB00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97034"/>
            <a:ext cx="9144000" cy="6463932"/>
          </a:xfrm>
          <a:prstGeom prst="rect">
            <a:avLst/>
          </a:prstGeom>
        </p:spPr>
      </p:pic>
      <p:sp>
        <p:nvSpPr>
          <p:cNvPr id="8" name="ZoneTexte 7">
            <a:extLst>
              <a:ext uri="{FF2B5EF4-FFF2-40B4-BE49-F238E27FC236}">
                <a16:creationId xmlns:a16="http://schemas.microsoft.com/office/drawing/2014/main" id="{5D457476-FB94-2686-85ED-2D2377418161}"/>
              </a:ext>
            </a:extLst>
          </p:cNvPr>
          <p:cNvSpPr txBox="1"/>
          <p:nvPr/>
        </p:nvSpPr>
        <p:spPr>
          <a:xfrm>
            <a:off x="5214254" y="6095456"/>
            <a:ext cx="3840969" cy="584775"/>
          </a:xfrm>
          <a:prstGeom prst="rect">
            <a:avLst/>
          </a:prstGeom>
          <a:noFill/>
        </p:spPr>
        <p:txBody>
          <a:bodyPr wrap="square" rtlCol="0">
            <a:spAutoFit/>
          </a:bodyPr>
          <a:lstStyle/>
          <a:p>
            <a:r>
              <a:rPr lang="fr-BE" sz="1600" dirty="0">
                <a:solidFill>
                  <a:srgbClr val="FF0000"/>
                </a:solidFill>
              </a:rPr>
              <a:t>Plus de coupure possible pour DDP du 1</a:t>
            </a:r>
            <a:r>
              <a:rPr lang="fr-BE" sz="1600" baseline="30000" dirty="0">
                <a:solidFill>
                  <a:srgbClr val="FF0000"/>
                </a:solidFill>
              </a:rPr>
              <a:t>er</a:t>
            </a:r>
            <a:r>
              <a:rPr lang="fr-BE" sz="1600" dirty="0">
                <a:solidFill>
                  <a:srgbClr val="FF0000"/>
                </a:solidFill>
              </a:rPr>
              <a:t> novembre au 31 décembre 2022 </a:t>
            </a:r>
            <a:endParaRPr lang="fr-FR" sz="1600" dirty="0">
              <a:solidFill>
                <a:srgbClr val="FF0000"/>
              </a:solidFill>
            </a:endParaRPr>
          </a:p>
        </p:txBody>
      </p:sp>
      <p:pic>
        <p:nvPicPr>
          <p:cNvPr id="10" name="Image 9">
            <a:extLst>
              <a:ext uri="{FF2B5EF4-FFF2-40B4-BE49-F238E27FC236}">
                <a16:creationId xmlns:a16="http://schemas.microsoft.com/office/drawing/2014/main" id="{09280772-6F73-C7C0-B19E-03A8D66AA7BB}"/>
              </a:ext>
            </a:extLst>
          </p:cNvPr>
          <p:cNvPicPr>
            <a:picLocks noChangeAspect="1"/>
          </p:cNvPicPr>
          <p:nvPr/>
        </p:nvPicPr>
        <p:blipFill>
          <a:blip r:embed="rId4"/>
          <a:stretch>
            <a:fillRect/>
          </a:stretch>
        </p:blipFill>
        <p:spPr>
          <a:xfrm>
            <a:off x="4654799" y="6095456"/>
            <a:ext cx="536494" cy="536494"/>
          </a:xfrm>
          <a:prstGeom prst="rect">
            <a:avLst/>
          </a:prstGeom>
        </p:spPr>
      </p:pic>
    </p:spTree>
    <p:extLst>
      <p:ext uri="{BB962C8B-B14F-4D97-AF65-F5344CB8AC3E}">
        <p14:creationId xmlns:p14="http://schemas.microsoft.com/office/powerpoint/2010/main" val="1687920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39780" y="685142"/>
            <a:ext cx="8704219" cy="525591"/>
          </a:xfrm>
        </p:spPr>
        <p:txBody>
          <a:bodyPr>
            <a:normAutofit fontScale="90000"/>
          </a:bodyPr>
          <a:lstStyle/>
          <a:p>
            <a:r>
              <a:rPr lang="fr-BE" dirty="0">
                <a:solidFill>
                  <a:srgbClr val="C56027"/>
                </a:solidFill>
              </a:rPr>
              <a:t>MODIFICATIONS ESSENTIELLES PREVUES PAR LE </a:t>
            </a:r>
            <a:r>
              <a:rPr lang="fr-BE" dirty="0" err="1">
                <a:solidFill>
                  <a:srgbClr val="C56027"/>
                </a:solidFill>
              </a:rPr>
              <a:t>DéCRET</a:t>
            </a:r>
            <a:br>
              <a:rPr lang="fr-BE" dirty="0">
                <a:solidFill>
                  <a:srgbClr val="C56027"/>
                </a:solidFill>
              </a:rPr>
            </a:br>
            <a:endParaRPr lang="fr-BE" dirty="0">
              <a:solidFill>
                <a:srgbClr val="C56027"/>
              </a:solidFill>
            </a:endParaRPr>
          </a:p>
        </p:txBody>
      </p:sp>
      <p:sp>
        <p:nvSpPr>
          <p:cNvPr id="4" name="Espace réservé du numéro de diapositive 3"/>
          <p:cNvSpPr>
            <a:spLocks noGrp="1"/>
          </p:cNvSpPr>
          <p:nvPr>
            <p:ph type="sldNum" sz="quarter" idx="4294967295"/>
          </p:nvPr>
        </p:nvSpPr>
        <p:spPr>
          <a:xfrm>
            <a:off x="7817409" y="5895283"/>
            <a:ext cx="770468" cy="365125"/>
          </a:xfrm>
          <a:prstGeom prst="rect">
            <a:avLst/>
          </a:prstGeom>
        </p:spPr>
        <p:txBody>
          <a:bodyPr/>
          <a:lstStyle/>
          <a:p>
            <a:fld id="{A012BC3B-0702-4DF0-9B65-FC28F4077171}" type="slidenum">
              <a:rPr lang="fr-BE" smtClean="0"/>
              <a:pPr/>
              <a:t>17</a:t>
            </a:fld>
            <a:endParaRPr lang="fr-BE" dirty="0"/>
          </a:p>
        </p:txBody>
      </p:sp>
      <p:sp>
        <p:nvSpPr>
          <p:cNvPr id="3" name="Espace réservé du contenu 2"/>
          <p:cNvSpPr>
            <a:spLocks noGrp="1"/>
          </p:cNvSpPr>
          <p:nvPr>
            <p:ph idx="4294967295"/>
          </p:nvPr>
        </p:nvSpPr>
        <p:spPr>
          <a:xfrm>
            <a:off x="556123" y="1658126"/>
            <a:ext cx="8197352" cy="4319425"/>
          </a:xfrm>
        </p:spPr>
        <p:txBody>
          <a:bodyPr anchor="t">
            <a:normAutofit/>
          </a:bodyPr>
          <a:lstStyle/>
          <a:p>
            <a:pPr marL="0" indent="0">
              <a:buSzPct val="100000"/>
              <a:buNone/>
            </a:pPr>
            <a:endParaRPr lang="fr-BE" i="1" dirty="0">
              <a:sym typeface="Wingdings" panose="05000000000000000000" pitchFamily="2" charset="2"/>
            </a:endParaRPr>
          </a:p>
          <a:p>
            <a:pPr marL="0" indent="0">
              <a:buSzPct val="100000"/>
              <a:buNone/>
            </a:pPr>
            <a:endParaRPr lang="fr-BE" dirty="0">
              <a:sym typeface="Wingdings" panose="05000000000000000000" pitchFamily="2" charset="2"/>
            </a:endParaRPr>
          </a:p>
          <a:p>
            <a:pPr marL="0" indent="0">
              <a:buSzPct val="100000"/>
              <a:buNone/>
            </a:pPr>
            <a:endParaRPr lang="fr-BE" dirty="0">
              <a:sym typeface="Wingdings" panose="05000000000000000000" pitchFamily="2" charset="2"/>
            </a:endParaRPr>
          </a:p>
        </p:txBody>
      </p:sp>
      <p:sp>
        <p:nvSpPr>
          <p:cNvPr id="5" name="Titre 1"/>
          <p:cNvSpPr txBox="1">
            <a:spLocks/>
          </p:cNvSpPr>
          <p:nvPr/>
        </p:nvSpPr>
        <p:spPr>
          <a:xfrm>
            <a:off x="837714" y="1132535"/>
            <a:ext cx="7989752" cy="525591"/>
          </a:xfrm>
          <a:prstGeom prst="rect">
            <a:avLst/>
          </a:prstGeom>
        </p:spPr>
        <p:txBody>
          <a:bodyPr>
            <a:normAutofit/>
          </a:bodyPr>
          <a:lstStyle>
            <a:lvl1pPr algn="l" defTabSz="457200" rtl="0" eaLnBrk="1" latinLnBrk="0" hangingPunct="1">
              <a:spcBef>
                <a:spcPct val="0"/>
              </a:spcBef>
              <a:buNone/>
              <a:defRPr sz="2400" b="1" kern="1200" cap="all">
                <a:solidFill>
                  <a:srgbClr val="076F7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fr-BE" sz="2000" dirty="0"/>
          </a:p>
        </p:txBody>
      </p:sp>
      <p:pic>
        <p:nvPicPr>
          <p:cNvPr id="14" name="Image 13">
            <a:extLst>
              <a:ext uri="{FF2B5EF4-FFF2-40B4-BE49-F238E27FC236}">
                <a16:creationId xmlns:a16="http://schemas.microsoft.com/office/drawing/2014/main" id="{9A520681-2F87-DAA7-928D-B37F936B91F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97034"/>
            <a:ext cx="9144000" cy="6463932"/>
          </a:xfrm>
          <a:prstGeom prst="rect">
            <a:avLst/>
          </a:prstGeom>
        </p:spPr>
      </p:pic>
    </p:spTree>
    <p:extLst>
      <p:ext uri="{BB962C8B-B14F-4D97-AF65-F5344CB8AC3E}">
        <p14:creationId xmlns:p14="http://schemas.microsoft.com/office/powerpoint/2010/main" val="2748992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419AD7-4D0A-418E-9107-9CE4C00664AE}"/>
              </a:ext>
            </a:extLst>
          </p:cNvPr>
          <p:cNvSpPr>
            <a:spLocks noGrp="1"/>
          </p:cNvSpPr>
          <p:nvPr>
            <p:ph type="title"/>
          </p:nvPr>
        </p:nvSpPr>
        <p:spPr/>
        <p:txBody>
          <a:bodyPr>
            <a:normAutofit fontScale="90000"/>
          </a:bodyPr>
          <a:lstStyle/>
          <a:p>
            <a:pPr defTabSz="628650"/>
            <a:r>
              <a:rPr lang="fr-BE" dirty="0"/>
              <a:t>PLAN</a:t>
            </a:r>
            <a:br>
              <a:rPr lang="fr-BE" dirty="0"/>
            </a:br>
            <a:br>
              <a:rPr lang="fr-BE" dirty="0"/>
            </a:br>
            <a:r>
              <a:rPr lang="fr-BE" cap="small" dirty="0">
                <a:latin typeface="+mn-lt"/>
              </a:rPr>
              <a:t>- Introduction</a:t>
            </a:r>
            <a:br>
              <a:rPr lang="fr-BE" cap="small" dirty="0">
                <a:latin typeface="+mn-lt"/>
              </a:rPr>
            </a:br>
            <a:r>
              <a:rPr lang="fr-BE" cap="small" dirty="0">
                <a:latin typeface="+mn-lt"/>
              </a:rPr>
              <a:t>- Les différentes catégories d’</a:t>
            </a:r>
            <a:r>
              <a:rPr lang="fr-BE" cap="small" dirty="0" err="1">
                <a:latin typeface="+mn-lt"/>
              </a:rPr>
              <a:t>osp</a:t>
            </a:r>
            <a:br>
              <a:rPr lang="fr-BE" cap="small" dirty="0">
                <a:latin typeface="+mn-lt"/>
              </a:rPr>
            </a:br>
            <a:r>
              <a:rPr lang="fr-BE" cap="small" dirty="0">
                <a:latin typeface="+mn-lt"/>
              </a:rPr>
              <a:t>- Références légales</a:t>
            </a:r>
            <a:br>
              <a:rPr lang="fr-BE" cap="small" dirty="0">
                <a:latin typeface="+mn-lt"/>
              </a:rPr>
            </a:br>
            <a:r>
              <a:rPr lang="fr-BE" cap="small" dirty="0">
                <a:latin typeface="+mn-lt"/>
              </a:rPr>
              <a:t>- Le décret juge de paix</a:t>
            </a:r>
            <a:br>
              <a:rPr lang="fr-BE" cap="small" dirty="0">
                <a:latin typeface="+mn-lt"/>
              </a:rPr>
            </a:br>
            <a:r>
              <a:rPr lang="fr-BE" cap="small" dirty="0">
                <a:latin typeface="+mn-lt"/>
              </a:rPr>
              <a:t>- Le décret juge de paix (modifications principales)</a:t>
            </a:r>
            <a:br>
              <a:rPr lang="fr-BE" cap="small" dirty="0">
                <a:latin typeface="+mn-lt"/>
              </a:rPr>
            </a:br>
            <a:r>
              <a:rPr lang="fr-BE" cap="small" dirty="0">
                <a:latin typeface="+mn-lt"/>
              </a:rPr>
              <a:t>- Le décret juge de paix (éléments encore à clarifier)</a:t>
            </a:r>
            <a:br>
              <a:rPr lang="fr-BE" cap="small" dirty="0">
                <a:latin typeface="+mn-lt"/>
              </a:rPr>
            </a:br>
            <a:r>
              <a:rPr lang="fr-BE" cap="small" dirty="0">
                <a:latin typeface="+mn-lt"/>
              </a:rPr>
              <a:t>- La procédure de défaut de paiement – points 	d’attention</a:t>
            </a:r>
            <a:br>
              <a:rPr lang="fr-BE" cap="small" dirty="0">
                <a:latin typeface="+mn-lt"/>
              </a:rPr>
            </a:br>
            <a:br>
              <a:rPr lang="fr-BE" cap="small" dirty="0">
                <a:latin typeface="+mn-lt"/>
              </a:rPr>
            </a:br>
            <a:br>
              <a:rPr lang="fr-BE" cap="small" dirty="0">
                <a:latin typeface="+mn-lt"/>
              </a:rPr>
            </a:br>
            <a:br>
              <a:rPr lang="fr-BE" cap="small" dirty="0">
                <a:latin typeface="+mn-lt"/>
              </a:rPr>
            </a:br>
            <a:br>
              <a:rPr lang="fr-BE" dirty="0"/>
            </a:br>
            <a:br>
              <a:rPr lang="fr-BE" dirty="0"/>
            </a:br>
            <a:br>
              <a:rPr lang="fr-BE" dirty="0"/>
            </a:br>
            <a:endParaRPr lang="fr-BE" dirty="0"/>
          </a:p>
        </p:txBody>
      </p:sp>
      <p:sp>
        <p:nvSpPr>
          <p:cNvPr id="3" name="Rectangle 2">
            <a:extLst>
              <a:ext uri="{FF2B5EF4-FFF2-40B4-BE49-F238E27FC236}">
                <a16:creationId xmlns:a16="http://schemas.microsoft.com/office/drawing/2014/main" id="{212C2C29-1468-4899-8426-A567E88D5371}"/>
              </a:ext>
            </a:extLst>
          </p:cNvPr>
          <p:cNvSpPr/>
          <p:nvPr/>
        </p:nvSpPr>
        <p:spPr>
          <a:xfrm>
            <a:off x="713188" y="3168074"/>
            <a:ext cx="7063830" cy="381755"/>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dirty="0"/>
          </a:p>
        </p:txBody>
      </p:sp>
    </p:spTree>
    <p:extLst>
      <p:ext uri="{BB962C8B-B14F-4D97-AF65-F5344CB8AC3E}">
        <p14:creationId xmlns:p14="http://schemas.microsoft.com/office/powerpoint/2010/main" val="3074120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B786625C-A99C-3D59-092E-A3393A52C646}"/>
              </a:ext>
            </a:extLst>
          </p:cNvPr>
          <p:cNvPicPr>
            <a:picLocks noChangeAspect="1"/>
          </p:cNvPicPr>
          <p:nvPr/>
        </p:nvPicPr>
        <p:blipFill>
          <a:blip r:embed="rId2"/>
          <a:stretch>
            <a:fillRect/>
          </a:stretch>
        </p:blipFill>
        <p:spPr>
          <a:xfrm>
            <a:off x="1444481" y="1261684"/>
            <a:ext cx="6255038" cy="4334632"/>
          </a:xfrm>
          <a:prstGeom prst="rect">
            <a:avLst/>
          </a:prstGeom>
        </p:spPr>
      </p:pic>
      <p:sp>
        <p:nvSpPr>
          <p:cNvPr id="4" name="Ellipse 3">
            <a:extLst>
              <a:ext uri="{FF2B5EF4-FFF2-40B4-BE49-F238E27FC236}">
                <a16:creationId xmlns:a16="http://schemas.microsoft.com/office/drawing/2014/main" id="{148ABCFB-2BAC-B2CD-5192-974D0C3BE834}"/>
              </a:ext>
            </a:extLst>
          </p:cNvPr>
          <p:cNvSpPr/>
          <p:nvPr/>
        </p:nvSpPr>
        <p:spPr>
          <a:xfrm>
            <a:off x="2557305" y="1261684"/>
            <a:ext cx="5606981" cy="4239789"/>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Titre 1">
            <a:extLst>
              <a:ext uri="{FF2B5EF4-FFF2-40B4-BE49-F238E27FC236}">
                <a16:creationId xmlns:a16="http://schemas.microsoft.com/office/drawing/2014/main" id="{48AB7487-558F-CB0A-451A-7D7250BFC577}"/>
              </a:ext>
            </a:extLst>
          </p:cNvPr>
          <p:cNvSpPr txBox="1">
            <a:spLocks/>
          </p:cNvSpPr>
          <p:nvPr/>
        </p:nvSpPr>
        <p:spPr>
          <a:xfrm>
            <a:off x="97654" y="685142"/>
            <a:ext cx="9046346" cy="525591"/>
          </a:xfrm>
          <a:prstGeom prst="rect">
            <a:avLst/>
          </a:prstGeom>
        </p:spPr>
        <p:txBody>
          <a:bodyPr>
            <a:normAutofit fontScale="90000"/>
          </a:bodyPr>
          <a:lstStyle>
            <a:lvl1pPr algn="l" defTabSz="457200" rtl="0" eaLnBrk="1" latinLnBrk="0" hangingPunct="1">
              <a:spcBef>
                <a:spcPct val="0"/>
              </a:spcBef>
              <a:buNone/>
              <a:defRPr sz="2400" b="1" kern="1200" cap="all">
                <a:solidFill>
                  <a:srgbClr val="F18700"/>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BE" dirty="0">
                <a:solidFill>
                  <a:srgbClr val="C56027"/>
                </a:solidFill>
              </a:rPr>
              <a:t>6. 	DÉCRET juge de paix – ÉLÉMENTS ENCORE À CLARIFIER</a:t>
            </a:r>
          </a:p>
        </p:txBody>
      </p:sp>
    </p:spTree>
    <p:extLst>
      <p:ext uri="{BB962C8B-B14F-4D97-AF65-F5344CB8AC3E}">
        <p14:creationId xmlns:p14="http://schemas.microsoft.com/office/powerpoint/2010/main" val="2272952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419AD7-4D0A-418E-9107-9CE4C00664AE}"/>
              </a:ext>
            </a:extLst>
          </p:cNvPr>
          <p:cNvSpPr>
            <a:spLocks noGrp="1"/>
          </p:cNvSpPr>
          <p:nvPr>
            <p:ph type="title"/>
          </p:nvPr>
        </p:nvSpPr>
        <p:spPr/>
        <p:txBody>
          <a:bodyPr>
            <a:normAutofit fontScale="90000"/>
          </a:bodyPr>
          <a:lstStyle/>
          <a:p>
            <a:pPr marL="450850" indent="-450850" defTabSz="628650"/>
            <a:r>
              <a:rPr lang="fr-BE" dirty="0"/>
              <a:t>PLAN</a:t>
            </a:r>
            <a:br>
              <a:rPr lang="fr-BE" dirty="0"/>
            </a:br>
            <a:br>
              <a:rPr lang="fr-BE" dirty="0"/>
            </a:br>
            <a:r>
              <a:rPr lang="fr-BE" cap="small" dirty="0">
                <a:latin typeface="+mn-lt"/>
              </a:rPr>
              <a:t>- Introduction</a:t>
            </a:r>
            <a:br>
              <a:rPr lang="fr-BE" cap="small" dirty="0">
                <a:latin typeface="+mn-lt"/>
              </a:rPr>
            </a:br>
            <a:r>
              <a:rPr lang="fr-BE" cap="small" dirty="0">
                <a:latin typeface="+mn-lt"/>
              </a:rPr>
              <a:t>- Les différentes catégories d’</a:t>
            </a:r>
            <a:r>
              <a:rPr lang="fr-BE" cap="small" dirty="0" err="1">
                <a:latin typeface="+mn-lt"/>
              </a:rPr>
              <a:t>osp</a:t>
            </a:r>
            <a:br>
              <a:rPr lang="fr-BE" cap="small" dirty="0">
                <a:latin typeface="+mn-lt"/>
              </a:rPr>
            </a:br>
            <a:r>
              <a:rPr lang="fr-BE" cap="small" dirty="0">
                <a:latin typeface="+mn-lt"/>
              </a:rPr>
              <a:t>- Références légales</a:t>
            </a:r>
            <a:br>
              <a:rPr lang="fr-BE" cap="small" dirty="0">
                <a:latin typeface="+mn-lt"/>
              </a:rPr>
            </a:br>
            <a:r>
              <a:rPr lang="fr-BE" cap="small" dirty="0">
                <a:latin typeface="+mn-lt"/>
              </a:rPr>
              <a:t>- Le décret juge de paix</a:t>
            </a:r>
            <a:br>
              <a:rPr lang="fr-BE" cap="small" dirty="0">
                <a:latin typeface="+mn-lt"/>
              </a:rPr>
            </a:br>
            <a:r>
              <a:rPr lang="fr-BE" cap="small" dirty="0">
                <a:latin typeface="+mn-lt"/>
              </a:rPr>
              <a:t>- Le décret juge de paix (modifications principales)</a:t>
            </a:r>
            <a:br>
              <a:rPr lang="fr-BE" cap="small" dirty="0">
                <a:latin typeface="+mn-lt"/>
              </a:rPr>
            </a:br>
            <a:r>
              <a:rPr lang="fr-BE" cap="small" dirty="0">
                <a:latin typeface="+mn-lt"/>
              </a:rPr>
              <a:t>- Le décret juge de paix (éléments encore à clarifier)</a:t>
            </a:r>
            <a:br>
              <a:rPr lang="fr-BE" cap="small" dirty="0">
                <a:latin typeface="+mn-lt"/>
              </a:rPr>
            </a:br>
            <a:r>
              <a:rPr lang="fr-BE" cap="small" dirty="0">
                <a:latin typeface="+mn-lt"/>
              </a:rPr>
              <a:t>- La procédure de défaut de paiement – points 		d’attention</a:t>
            </a:r>
            <a:br>
              <a:rPr lang="fr-BE" cap="small" dirty="0">
                <a:latin typeface="+mn-lt"/>
              </a:rPr>
            </a:br>
            <a:br>
              <a:rPr lang="fr-BE" cap="small" dirty="0">
                <a:latin typeface="+mn-lt"/>
              </a:rPr>
            </a:br>
            <a:br>
              <a:rPr lang="fr-BE" cap="small" dirty="0">
                <a:latin typeface="+mn-lt"/>
              </a:rPr>
            </a:br>
            <a:br>
              <a:rPr lang="fr-BE" cap="small" dirty="0">
                <a:latin typeface="+mn-lt"/>
              </a:rPr>
            </a:br>
            <a:br>
              <a:rPr lang="fr-BE" dirty="0"/>
            </a:br>
            <a:br>
              <a:rPr lang="fr-BE" dirty="0"/>
            </a:br>
            <a:br>
              <a:rPr lang="fr-BE" dirty="0"/>
            </a:br>
            <a:endParaRPr lang="fr-BE" dirty="0"/>
          </a:p>
        </p:txBody>
      </p:sp>
      <p:sp>
        <p:nvSpPr>
          <p:cNvPr id="3" name="Rectangle 2">
            <a:extLst>
              <a:ext uri="{FF2B5EF4-FFF2-40B4-BE49-F238E27FC236}">
                <a16:creationId xmlns:a16="http://schemas.microsoft.com/office/drawing/2014/main" id="{212C2C29-1468-4899-8426-A567E88D5371}"/>
              </a:ext>
            </a:extLst>
          </p:cNvPr>
          <p:cNvSpPr/>
          <p:nvPr/>
        </p:nvSpPr>
        <p:spPr>
          <a:xfrm>
            <a:off x="1193480" y="1392702"/>
            <a:ext cx="1743684" cy="485343"/>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dirty="0"/>
          </a:p>
        </p:txBody>
      </p:sp>
    </p:spTree>
    <p:extLst>
      <p:ext uri="{BB962C8B-B14F-4D97-AF65-F5344CB8AC3E}">
        <p14:creationId xmlns:p14="http://schemas.microsoft.com/office/powerpoint/2010/main" val="2744092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7654" y="685142"/>
            <a:ext cx="9046346" cy="525591"/>
          </a:xfrm>
        </p:spPr>
        <p:txBody>
          <a:bodyPr>
            <a:normAutofit fontScale="90000"/>
          </a:bodyPr>
          <a:lstStyle/>
          <a:p>
            <a:r>
              <a:rPr lang="fr-BE" dirty="0">
                <a:solidFill>
                  <a:srgbClr val="C56027"/>
                </a:solidFill>
              </a:rPr>
              <a:t>6. 	DÉCRET juge de paix – ÉLÉMENTS ENCORE À CLARIFIER</a:t>
            </a:r>
          </a:p>
        </p:txBody>
      </p:sp>
      <p:sp>
        <p:nvSpPr>
          <p:cNvPr id="4" name="Espace réservé du numéro de diapositive 3"/>
          <p:cNvSpPr>
            <a:spLocks noGrp="1"/>
          </p:cNvSpPr>
          <p:nvPr>
            <p:ph type="sldNum" sz="quarter" idx="4294967295"/>
          </p:nvPr>
        </p:nvSpPr>
        <p:spPr>
          <a:xfrm>
            <a:off x="7817409" y="5895283"/>
            <a:ext cx="770468" cy="365125"/>
          </a:xfrm>
          <a:prstGeom prst="rect">
            <a:avLst/>
          </a:prstGeom>
        </p:spPr>
        <p:txBody>
          <a:bodyPr/>
          <a:lstStyle/>
          <a:p>
            <a:fld id="{A012BC3B-0702-4DF0-9B65-FC28F4077171}" type="slidenum">
              <a:rPr lang="fr-BE" smtClean="0"/>
              <a:pPr/>
              <a:t>20</a:t>
            </a:fld>
            <a:endParaRPr lang="fr-BE" dirty="0"/>
          </a:p>
        </p:txBody>
      </p:sp>
      <p:sp>
        <p:nvSpPr>
          <p:cNvPr id="3" name="Espace réservé du contenu 2"/>
          <p:cNvSpPr>
            <a:spLocks noGrp="1"/>
          </p:cNvSpPr>
          <p:nvPr>
            <p:ph idx="4294967295"/>
          </p:nvPr>
        </p:nvSpPr>
        <p:spPr>
          <a:xfrm>
            <a:off x="467489" y="1219969"/>
            <a:ext cx="7989888" cy="4315355"/>
          </a:xfrm>
        </p:spPr>
        <p:txBody>
          <a:bodyPr anchor="t">
            <a:normAutofit fontScale="92500" lnSpcReduction="20000"/>
          </a:bodyPr>
          <a:lstStyle/>
          <a:p>
            <a:pPr marL="555750" lvl="2" indent="-285750" algn="just">
              <a:buBlip>
                <a:blip r:embed="rId2">
                  <a:extLst>
                    <a:ext uri="{96DAC541-7B7A-43D3-8B79-37D633B846F1}">
                      <asvg:svgBlip xmlns:asvg="http://schemas.microsoft.com/office/drawing/2016/SVG/main" r:embed="rId3"/>
                    </a:ext>
                  </a:extLst>
                </a:blip>
              </a:buBlip>
              <a:defRPr/>
            </a:pPr>
            <a:r>
              <a:rPr lang="fr-BE" sz="1800" dirty="0">
                <a:solidFill>
                  <a:schemeClr val="bg1">
                    <a:lumMod val="50000"/>
                  </a:schemeClr>
                </a:solidFill>
              </a:rPr>
              <a:t>Suivi des clients </a:t>
            </a:r>
            <a:r>
              <a:rPr lang="fr-BE" sz="1800" u="sng" dirty="0">
                <a:solidFill>
                  <a:schemeClr val="bg1">
                    <a:lumMod val="50000"/>
                  </a:schemeClr>
                </a:solidFill>
              </a:rPr>
              <a:t>protégés</a:t>
            </a:r>
            <a:r>
              <a:rPr lang="fr-BE" sz="1800" dirty="0">
                <a:solidFill>
                  <a:schemeClr val="bg1">
                    <a:lumMod val="50000"/>
                  </a:schemeClr>
                </a:solidFill>
              </a:rPr>
              <a:t> en défaut de paiement.</a:t>
            </a:r>
          </a:p>
          <a:p>
            <a:pPr marL="555750" lvl="2" indent="-285750" algn="just">
              <a:buBlip>
                <a:blip r:embed="rId2">
                  <a:extLst>
                    <a:ext uri="{96DAC541-7B7A-43D3-8B79-37D633B846F1}">
                      <asvg:svgBlip xmlns:asvg="http://schemas.microsoft.com/office/drawing/2016/SVG/main" r:embed="rId3"/>
                    </a:ext>
                  </a:extLst>
                </a:blip>
              </a:buBlip>
              <a:defRPr/>
            </a:pPr>
            <a:r>
              <a:rPr lang="fr-BE" sz="1800" dirty="0">
                <a:solidFill>
                  <a:schemeClr val="bg1">
                    <a:lumMod val="50000"/>
                  </a:schemeClr>
                </a:solidFill>
              </a:rPr>
              <a:t>Suivi d’une demande de placement d’un compteur à prépaiement (délais, procédures si la demande émane du fournisseur, du </a:t>
            </a:r>
            <a:r>
              <a:rPr lang="fr-BE" sz="1800" dirty="0" err="1">
                <a:solidFill>
                  <a:schemeClr val="bg1">
                    <a:lumMod val="50000"/>
                  </a:schemeClr>
                </a:solidFill>
              </a:rPr>
              <a:t>jdp</a:t>
            </a:r>
            <a:r>
              <a:rPr lang="fr-BE" sz="1800" dirty="0">
                <a:solidFill>
                  <a:schemeClr val="bg1">
                    <a:lumMod val="50000"/>
                  </a:schemeClr>
                </a:solidFill>
              </a:rPr>
              <a:t>, du client …) </a:t>
            </a:r>
          </a:p>
          <a:p>
            <a:pPr marL="555750" lvl="2" indent="-285750" algn="just">
              <a:buBlip>
                <a:blip r:embed="rId2">
                  <a:extLst>
                    <a:ext uri="{96DAC541-7B7A-43D3-8B79-37D633B846F1}">
                      <asvg:svgBlip xmlns:asvg="http://schemas.microsoft.com/office/drawing/2016/SVG/main" r:embed="rId3"/>
                    </a:ext>
                  </a:extLst>
                </a:blip>
              </a:buBlip>
              <a:defRPr/>
            </a:pPr>
            <a:r>
              <a:rPr lang="fr-BE" sz="1800" dirty="0">
                <a:solidFill>
                  <a:schemeClr val="bg1">
                    <a:lumMod val="50000"/>
                  </a:schemeClr>
                </a:solidFill>
              </a:rPr>
              <a:t>Conditions de désactivation d’un compteur à prépaiement.</a:t>
            </a:r>
          </a:p>
          <a:p>
            <a:pPr marL="555750" lvl="2" indent="-285750" algn="just">
              <a:buBlip>
                <a:blip r:embed="rId2">
                  <a:extLst>
                    <a:ext uri="{96DAC541-7B7A-43D3-8B79-37D633B846F1}">
                      <asvg:svgBlip xmlns:asvg="http://schemas.microsoft.com/office/drawing/2016/SVG/main" r:embed="rId3"/>
                    </a:ext>
                  </a:extLst>
                </a:blip>
              </a:buBlip>
              <a:defRPr/>
            </a:pPr>
            <a:r>
              <a:rPr lang="fr-BE" sz="1800" dirty="0">
                <a:solidFill>
                  <a:schemeClr val="bg1">
                    <a:lumMod val="50000"/>
                  </a:schemeClr>
                </a:solidFill>
              </a:rPr>
              <a:t>Procédure de MOZA (plus de FX).</a:t>
            </a:r>
          </a:p>
          <a:p>
            <a:pPr marL="555750" lvl="2" indent="-285750" algn="just">
              <a:buBlip>
                <a:blip r:embed="rId2">
                  <a:extLst>
                    <a:ext uri="{96DAC541-7B7A-43D3-8B79-37D633B846F1}">
                      <asvg:svgBlip xmlns:asvg="http://schemas.microsoft.com/office/drawing/2016/SVG/main" r:embed="rId3"/>
                    </a:ext>
                  </a:extLst>
                </a:blip>
              </a:buBlip>
              <a:defRPr/>
            </a:pPr>
            <a:r>
              <a:rPr lang="fr-BE" sz="1800" dirty="0">
                <a:solidFill>
                  <a:schemeClr val="bg1">
                    <a:lumMod val="50000"/>
                  </a:schemeClr>
                </a:solidFill>
              </a:rPr>
              <a:t>Suivi d’une demande introduite via le formulaire à joindre aux courriers de mise en demeure et de défaut de paiement.</a:t>
            </a:r>
          </a:p>
          <a:p>
            <a:pPr marL="555750" lvl="2" indent="-285750" algn="just">
              <a:buBlip>
                <a:blip r:embed="rId2">
                  <a:extLst>
                    <a:ext uri="{96DAC541-7B7A-43D3-8B79-37D633B846F1}">
                      <asvg:svgBlip xmlns:asvg="http://schemas.microsoft.com/office/drawing/2016/SVG/main" r:embed="rId3"/>
                    </a:ext>
                  </a:extLst>
                </a:blip>
              </a:buBlip>
              <a:defRPr/>
            </a:pPr>
            <a:r>
              <a:rPr lang="fr-BE" sz="1800" dirty="0">
                <a:solidFill>
                  <a:schemeClr val="bg1">
                    <a:lumMod val="50000"/>
                  </a:schemeClr>
                </a:solidFill>
              </a:rPr>
              <a:t>Quid des demandes de « </a:t>
            </a:r>
            <a:r>
              <a:rPr lang="fr-BE" sz="1800" dirty="0" err="1">
                <a:solidFill>
                  <a:schemeClr val="bg1">
                    <a:lumMod val="50000"/>
                  </a:schemeClr>
                </a:solidFill>
              </a:rPr>
              <a:t>cut</a:t>
            </a:r>
            <a:r>
              <a:rPr lang="fr-BE" sz="1800" dirty="0">
                <a:solidFill>
                  <a:schemeClr val="bg1">
                    <a:lumMod val="50000"/>
                  </a:schemeClr>
                </a:solidFill>
              </a:rPr>
              <a:t> off » du fournisseur social ?</a:t>
            </a:r>
          </a:p>
          <a:p>
            <a:pPr marL="555750" lvl="2" indent="-285750" algn="just">
              <a:buBlip>
                <a:blip r:embed="rId2">
                  <a:extLst>
                    <a:ext uri="{96DAC541-7B7A-43D3-8B79-37D633B846F1}">
                      <asvg:svgBlip xmlns:asvg="http://schemas.microsoft.com/office/drawing/2016/SVG/main" r:embed="rId3"/>
                    </a:ext>
                  </a:extLst>
                </a:blip>
              </a:buBlip>
              <a:defRPr/>
            </a:pPr>
            <a:r>
              <a:rPr lang="fr-BE" sz="1800" dirty="0">
                <a:solidFill>
                  <a:schemeClr val="bg1">
                    <a:lumMod val="50000"/>
                  </a:schemeClr>
                </a:solidFill>
              </a:rPr>
              <a:t>Quid des compteurs à prépaiement en électricité existant sans FMG?</a:t>
            </a:r>
          </a:p>
          <a:p>
            <a:pPr marL="555750" lvl="2" indent="-285750" algn="just">
              <a:buBlip>
                <a:blip r:embed="rId2">
                  <a:extLst>
                    <a:ext uri="{96DAC541-7B7A-43D3-8B79-37D633B846F1}">
                      <asvg:svgBlip xmlns:asvg="http://schemas.microsoft.com/office/drawing/2016/SVG/main" r:embed="rId3"/>
                    </a:ext>
                  </a:extLst>
                </a:blip>
              </a:buBlip>
              <a:defRPr/>
            </a:pPr>
            <a:r>
              <a:rPr lang="fr-BE" sz="1800" dirty="0">
                <a:solidFill>
                  <a:schemeClr val="bg1">
                    <a:lumMod val="50000"/>
                  </a:schemeClr>
                </a:solidFill>
              </a:rPr>
              <a:t>Quid des demandes de pose de càp en cours au 01/01/2023?</a:t>
            </a:r>
          </a:p>
          <a:p>
            <a:pPr marL="555750" lvl="2" indent="-285750" algn="just">
              <a:buBlip>
                <a:blip r:embed="rId2">
                  <a:extLst>
                    <a:ext uri="{96DAC541-7B7A-43D3-8B79-37D633B846F1}">
                      <asvg:svgBlip xmlns:asvg="http://schemas.microsoft.com/office/drawing/2016/SVG/main" r:embed="rId3"/>
                    </a:ext>
                  </a:extLst>
                </a:blip>
              </a:buBlip>
              <a:defRPr/>
            </a:pPr>
            <a:r>
              <a:rPr lang="fr-BE" sz="1800" dirty="0">
                <a:solidFill>
                  <a:schemeClr val="bg1">
                    <a:lumMod val="50000"/>
                  </a:schemeClr>
                </a:solidFill>
              </a:rPr>
              <a:t>Quid de la CLE « prolongation du limiteur » </a:t>
            </a:r>
            <a:r>
              <a:rPr lang="fr-BE" sz="1800" i="1" dirty="0">
                <a:solidFill>
                  <a:schemeClr val="bg1">
                    <a:lumMod val="50000"/>
                  </a:schemeClr>
                </a:solidFill>
              </a:rPr>
              <a:t>(si placement limiteur sur décision du </a:t>
            </a:r>
            <a:r>
              <a:rPr lang="fr-BE" sz="1800" i="1" dirty="0" err="1">
                <a:solidFill>
                  <a:schemeClr val="bg1">
                    <a:lumMod val="50000"/>
                  </a:schemeClr>
                </a:solidFill>
              </a:rPr>
              <a:t>jdp</a:t>
            </a:r>
            <a:r>
              <a:rPr lang="fr-BE" sz="1800" i="1" dirty="0">
                <a:solidFill>
                  <a:schemeClr val="bg1">
                    <a:lumMod val="50000"/>
                  </a:schemeClr>
                </a:solidFill>
              </a:rPr>
              <a:t>)</a:t>
            </a:r>
            <a:r>
              <a:rPr lang="fr-BE" sz="1800" dirty="0">
                <a:solidFill>
                  <a:schemeClr val="bg1">
                    <a:lumMod val="50000"/>
                  </a:schemeClr>
                </a:solidFill>
              </a:rPr>
              <a:t> ?</a:t>
            </a:r>
          </a:p>
          <a:p>
            <a:pPr marL="555750" lvl="2" indent="-285750" algn="just">
              <a:buBlip>
                <a:blip r:embed="rId2">
                  <a:extLst>
                    <a:ext uri="{96DAC541-7B7A-43D3-8B79-37D633B846F1}">
                      <asvg:svgBlip xmlns:asvg="http://schemas.microsoft.com/office/drawing/2016/SVG/main" r:embed="rId3"/>
                    </a:ext>
                  </a:extLst>
                </a:blip>
              </a:buBlip>
              <a:defRPr/>
            </a:pPr>
            <a:r>
              <a:rPr lang="fr-BE" sz="1800" dirty="0">
                <a:solidFill>
                  <a:schemeClr val="bg1">
                    <a:lumMod val="50000"/>
                  </a:schemeClr>
                </a:solidFill>
              </a:rPr>
              <a:t>…</a:t>
            </a:r>
          </a:p>
          <a:p>
            <a:pPr marL="0" indent="0">
              <a:buSzPct val="100000"/>
              <a:buNone/>
            </a:pPr>
            <a:endParaRPr lang="fr-BE" dirty="0">
              <a:sym typeface="Wingdings" panose="05000000000000000000" pitchFamily="2" charset="2"/>
            </a:endParaRPr>
          </a:p>
        </p:txBody>
      </p:sp>
      <p:sp>
        <p:nvSpPr>
          <p:cNvPr id="5" name="Titre 1"/>
          <p:cNvSpPr txBox="1">
            <a:spLocks/>
          </p:cNvSpPr>
          <p:nvPr/>
        </p:nvSpPr>
        <p:spPr>
          <a:xfrm>
            <a:off x="837714" y="1132535"/>
            <a:ext cx="7989752" cy="525591"/>
          </a:xfrm>
          <a:prstGeom prst="rect">
            <a:avLst/>
          </a:prstGeom>
        </p:spPr>
        <p:txBody>
          <a:bodyPr>
            <a:normAutofit/>
          </a:bodyPr>
          <a:lstStyle>
            <a:lvl1pPr algn="l" defTabSz="457200" rtl="0" eaLnBrk="1" latinLnBrk="0" hangingPunct="1">
              <a:spcBef>
                <a:spcPct val="0"/>
              </a:spcBef>
              <a:buNone/>
              <a:defRPr sz="2400" b="1" kern="1200" cap="all">
                <a:solidFill>
                  <a:srgbClr val="076F7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fr-BE" sz="2000" dirty="0"/>
          </a:p>
        </p:txBody>
      </p:sp>
    </p:spTree>
    <p:extLst>
      <p:ext uri="{BB962C8B-B14F-4D97-AF65-F5344CB8AC3E}">
        <p14:creationId xmlns:p14="http://schemas.microsoft.com/office/powerpoint/2010/main" val="2444974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par>
                                <p:cTn id="43" presetID="22" presetClass="entr" presetSubtype="4" fill="hold" nodeType="with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Effect transition="in" filter="wipe(down)">
                                      <p:cBhvr>
                                        <p:cTn id="45" dur="500"/>
                                        <p:tgtEl>
                                          <p:spTgt spid="3">
                                            <p:txEl>
                                              <p:pRg st="8" end="8"/>
                                            </p:txEl>
                                          </p:spTgt>
                                        </p:tgtEl>
                                      </p:cBhvr>
                                    </p:animEffect>
                                  </p:childTnLst>
                                </p:cTn>
                              </p:par>
                              <p:par>
                                <p:cTn id="46" presetID="22" presetClass="entr" presetSubtype="4" fill="hold" nodeType="withEffect">
                                  <p:stCondLst>
                                    <p:cond delay="0"/>
                                  </p:stCondLst>
                                  <p:childTnLst>
                                    <p:set>
                                      <p:cBhvr>
                                        <p:cTn id="47" dur="1" fill="hold">
                                          <p:stCondLst>
                                            <p:cond delay="0"/>
                                          </p:stCondLst>
                                        </p:cTn>
                                        <p:tgtEl>
                                          <p:spTgt spid="3">
                                            <p:txEl>
                                              <p:pRg st="9" end="9"/>
                                            </p:txEl>
                                          </p:spTgt>
                                        </p:tgtEl>
                                        <p:attrNameLst>
                                          <p:attrName>style.visibility</p:attrName>
                                        </p:attrNameLst>
                                      </p:cBhvr>
                                      <p:to>
                                        <p:strVal val="visible"/>
                                      </p:to>
                                    </p:set>
                                    <p:animEffect transition="in" filter="wipe(down)">
                                      <p:cBhvr>
                                        <p:cTn id="48"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419AD7-4D0A-418E-9107-9CE4C00664AE}"/>
              </a:ext>
            </a:extLst>
          </p:cNvPr>
          <p:cNvSpPr>
            <a:spLocks noGrp="1"/>
          </p:cNvSpPr>
          <p:nvPr>
            <p:ph type="title"/>
          </p:nvPr>
        </p:nvSpPr>
        <p:spPr/>
        <p:txBody>
          <a:bodyPr>
            <a:normAutofit fontScale="90000"/>
          </a:bodyPr>
          <a:lstStyle/>
          <a:p>
            <a:pPr defTabSz="628650"/>
            <a:r>
              <a:rPr lang="fr-BE" dirty="0"/>
              <a:t>PLAN</a:t>
            </a:r>
            <a:br>
              <a:rPr lang="fr-BE" dirty="0"/>
            </a:br>
            <a:br>
              <a:rPr lang="fr-BE" dirty="0"/>
            </a:br>
            <a:r>
              <a:rPr lang="fr-BE" cap="small" dirty="0">
                <a:latin typeface="+mn-lt"/>
              </a:rPr>
              <a:t>- Introduction</a:t>
            </a:r>
            <a:br>
              <a:rPr lang="fr-BE" cap="small" dirty="0">
                <a:latin typeface="+mn-lt"/>
              </a:rPr>
            </a:br>
            <a:r>
              <a:rPr lang="fr-BE" cap="small" dirty="0">
                <a:latin typeface="+mn-lt"/>
              </a:rPr>
              <a:t>- Les différentes catégories d’</a:t>
            </a:r>
            <a:r>
              <a:rPr lang="fr-BE" cap="small" dirty="0" err="1">
                <a:latin typeface="+mn-lt"/>
              </a:rPr>
              <a:t>osp</a:t>
            </a:r>
            <a:br>
              <a:rPr lang="fr-BE" cap="small" dirty="0">
                <a:latin typeface="+mn-lt"/>
              </a:rPr>
            </a:br>
            <a:r>
              <a:rPr lang="fr-BE" cap="small" dirty="0">
                <a:latin typeface="+mn-lt"/>
              </a:rPr>
              <a:t>- Références légales</a:t>
            </a:r>
            <a:br>
              <a:rPr lang="fr-BE" cap="small" dirty="0">
                <a:latin typeface="+mn-lt"/>
              </a:rPr>
            </a:br>
            <a:r>
              <a:rPr lang="fr-BE" cap="small" dirty="0">
                <a:latin typeface="+mn-lt"/>
              </a:rPr>
              <a:t>- Le décret juge de paix</a:t>
            </a:r>
            <a:br>
              <a:rPr lang="fr-BE" cap="small" dirty="0">
                <a:latin typeface="+mn-lt"/>
              </a:rPr>
            </a:br>
            <a:r>
              <a:rPr lang="fr-BE" cap="small" dirty="0">
                <a:latin typeface="+mn-lt"/>
              </a:rPr>
              <a:t>- Le décret juge de paix (modifications principales)</a:t>
            </a:r>
            <a:br>
              <a:rPr lang="fr-BE" cap="small" dirty="0">
                <a:latin typeface="+mn-lt"/>
              </a:rPr>
            </a:br>
            <a:r>
              <a:rPr lang="fr-BE" cap="small" dirty="0">
                <a:latin typeface="+mn-lt"/>
              </a:rPr>
              <a:t>- Le décret juge de paix (éléments encore à clarifier)</a:t>
            </a:r>
            <a:br>
              <a:rPr lang="fr-BE" cap="small" dirty="0">
                <a:latin typeface="+mn-lt"/>
              </a:rPr>
            </a:br>
            <a:r>
              <a:rPr lang="fr-BE" cap="small" dirty="0">
                <a:latin typeface="+mn-lt"/>
              </a:rPr>
              <a:t>- La procédure de défaut de paiement – points 	d’attention</a:t>
            </a:r>
            <a:br>
              <a:rPr lang="fr-BE" cap="small" dirty="0">
                <a:latin typeface="+mn-lt"/>
              </a:rPr>
            </a:br>
            <a:br>
              <a:rPr lang="fr-BE" cap="small" dirty="0">
                <a:latin typeface="+mn-lt"/>
              </a:rPr>
            </a:br>
            <a:br>
              <a:rPr lang="fr-BE" cap="small" dirty="0">
                <a:latin typeface="+mn-lt"/>
              </a:rPr>
            </a:br>
            <a:br>
              <a:rPr lang="fr-BE" cap="small" dirty="0">
                <a:latin typeface="+mn-lt"/>
              </a:rPr>
            </a:br>
            <a:br>
              <a:rPr lang="fr-BE" dirty="0"/>
            </a:br>
            <a:br>
              <a:rPr lang="fr-BE" dirty="0"/>
            </a:br>
            <a:br>
              <a:rPr lang="fr-BE" dirty="0"/>
            </a:br>
            <a:endParaRPr lang="fr-BE" dirty="0"/>
          </a:p>
        </p:txBody>
      </p:sp>
      <p:sp>
        <p:nvSpPr>
          <p:cNvPr id="3" name="Rectangle 2">
            <a:extLst>
              <a:ext uri="{FF2B5EF4-FFF2-40B4-BE49-F238E27FC236}">
                <a16:creationId xmlns:a16="http://schemas.microsoft.com/office/drawing/2014/main" id="{212C2C29-1468-4899-8426-A567E88D5371}"/>
              </a:ext>
            </a:extLst>
          </p:cNvPr>
          <p:cNvSpPr/>
          <p:nvPr/>
        </p:nvSpPr>
        <p:spPr>
          <a:xfrm>
            <a:off x="731660" y="3537528"/>
            <a:ext cx="7608775" cy="381755"/>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dirty="0"/>
          </a:p>
        </p:txBody>
      </p:sp>
    </p:spTree>
    <p:extLst>
      <p:ext uri="{BB962C8B-B14F-4D97-AF65-F5344CB8AC3E}">
        <p14:creationId xmlns:p14="http://schemas.microsoft.com/office/powerpoint/2010/main" val="441046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39780" y="685142"/>
            <a:ext cx="8494669" cy="525591"/>
          </a:xfrm>
        </p:spPr>
        <p:txBody>
          <a:bodyPr>
            <a:normAutofit fontScale="90000"/>
          </a:bodyPr>
          <a:lstStyle/>
          <a:p>
            <a:r>
              <a:rPr lang="fr-BE" dirty="0">
                <a:solidFill>
                  <a:srgbClr val="C56027"/>
                </a:solidFill>
              </a:rPr>
              <a:t>7. 	La procédure de défaut de paiement </a:t>
            </a:r>
            <a:br>
              <a:rPr lang="fr-BE" dirty="0">
                <a:solidFill>
                  <a:srgbClr val="C56027"/>
                </a:solidFill>
              </a:rPr>
            </a:br>
            <a:r>
              <a:rPr lang="fr-BE" dirty="0">
                <a:solidFill>
                  <a:srgbClr val="C56027"/>
                </a:solidFill>
              </a:rPr>
              <a:t>	points d’attention</a:t>
            </a:r>
            <a:br>
              <a:rPr lang="fr-BE" dirty="0">
                <a:solidFill>
                  <a:srgbClr val="C56027"/>
                </a:solidFill>
              </a:rPr>
            </a:br>
            <a:br>
              <a:rPr lang="fr-BE" dirty="0">
                <a:solidFill>
                  <a:srgbClr val="C56027"/>
                </a:solidFill>
              </a:rPr>
            </a:br>
            <a:br>
              <a:rPr lang="fr-BE" dirty="0">
                <a:solidFill>
                  <a:srgbClr val="C56027"/>
                </a:solidFill>
              </a:rPr>
            </a:br>
            <a:endParaRPr lang="fr-BE" dirty="0">
              <a:solidFill>
                <a:srgbClr val="C56027"/>
              </a:solidFill>
            </a:endParaRPr>
          </a:p>
        </p:txBody>
      </p:sp>
      <p:sp>
        <p:nvSpPr>
          <p:cNvPr id="4" name="Espace réservé du numéro de diapositive 3"/>
          <p:cNvSpPr>
            <a:spLocks noGrp="1"/>
          </p:cNvSpPr>
          <p:nvPr>
            <p:ph type="sldNum" sz="quarter" idx="4294967295"/>
          </p:nvPr>
        </p:nvSpPr>
        <p:spPr>
          <a:xfrm>
            <a:off x="7817409" y="5895283"/>
            <a:ext cx="770468" cy="365125"/>
          </a:xfrm>
          <a:prstGeom prst="rect">
            <a:avLst/>
          </a:prstGeom>
        </p:spPr>
        <p:txBody>
          <a:bodyPr/>
          <a:lstStyle/>
          <a:p>
            <a:fld id="{A012BC3B-0702-4DF0-9B65-FC28F4077171}" type="slidenum">
              <a:rPr lang="fr-BE" smtClean="0"/>
              <a:pPr/>
              <a:t>22</a:t>
            </a:fld>
            <a:endParaRPr lang="fr-BE" dirty="0"/>
          </a:p>
        </p:txBody>
      </p:sp>
      <p:sp>
        <p:nvSpPr>
          <p:cNvPr id="3" name="Espace réservé du contenu 2"/>
          <p:cNvSpPr>
            <a:spLocks noGrp="1"/>
          </p:cNvSpPr>
          <p:nvPr>
            <p:ph idx="4294967295"/>
          </p:nvPr>
        </p:nvSpPr>
        <p:spPr>
          <a:xfrm>
            <a:off x="439780" y="1532374"/>
            <a:ext cx="8017597" cy="4002950"/>
          </a:xfrm>
        </p:spPr>
        <p:txBody>
          <a:bodyPr anchor="t">
            <a:normAutofit/>
          </a:bodyPr>
          <a:lstStyle/>
          <a:p>
            <a:pPr marL="0" lvl="1" indent="0" algn="just">
              <a:buNone/>
              <a:defRPr/>
            </a:pPr>
            <a:r>
              <a:rPr lang="fr-BE" sz="1800" u="sng" cap="small" dirty="0">
                <a:solidFill>
                  <a:srgbClr val="002060"/>
                </a:solidFill>
              </a:rPr>
              <a:t>Précisions complémentaires </a:t>
            </a:r>
            <a:r>
              <a:rPr lang="fr-BE" sz="1800" u="sng" dirty="0">
                <a:solidFill>
                  <a:schemeClr val="tx2"/>
                </a:solidFill>
              </a:rPr>
              <a:t>(pour les clients non protégés) </a:t>
            </a:r>
          </a:p>
          <a:p>
            <a:pPr marL="0" lvl="1" indent="0" algn="just">
              <a:buNone/>
              <a:defRPr/>
            </a:pPr>
            <a:r>
              <a:rPr lang="fr-BE" sz="2000" dirty="0">
                <a:solidFill>
                  <a:srgbClr val="00B050"/>
                </a:solidFill>
              </a:rPr>
              <a:t>(jusqu’à l’entrée en vigueur du MIG 6 - 13/12/2021) </a:t>
            </a:r>
          </a:p>
          <a:p>
            <a:pPr marL="270000" lvl="2" indent="0" algn="just">
              <a:buNone/>
              <a:defRPr/>
            </a:pPr>
            <a:endParaRPr lang="fr-BE" sz="1800" i="1" dirty="0">
              <a:solidFill>
                <a:srgbClr val="00B050"/>
              </a:solidFill>
            </a:endParaRPr>
          </a:p>
          <a:p>
            <a:pPr marL="0" indent="0">
              <a:buSzPct val="100000"/>
              <a:buNone/>
            </a:pPr>
            <a:endParaRPr lang="fr-BE" dirty="0">
              <a:sym typeface="Wingdings" panose="05000000000000000000" pitchFamily="2" charset="2"/>
            </a:endParaRPr>
          </a:p>
        </p:txBody>
      </p:sp>
      <p:sp>
        <p:nvSpPr>
          <p:cNvPr id="5" name="Titre 1"/>
          <p:cNvSpPr txBox="1">
            <a:spLocks/>
          </p:cNvSpPr>
          <p:nvPr/>
        </p:nvSpPr>
        <p:spPr>
          <a:xfrm>
            <a:off x="837714" y="1132535"/>
            <a:ext cx="7989752" cy="525591"/>
          </a:xfrm>
          <a:prstGeom prst="rect">
            <a:avLst/>
          </a:prstGeom>
        </p:spPr>
        <p:txBody>
          <a:bodyPr>
            <a:normAutofit/>
          </a:bodyPr>
          <a:lstStyle>
            <a:lvl1pPr algn="l" defTabSz="457200" rtl="0" eaLnBrk="1" latinLnBrk="0" hangingPunct="1">
              <a:spcBef>
                <a:spcPct val="0"/>
              </a:spcBef>
              <a:buNone/>
              <a:defRPr sz="2400" b="1" kern="1200" cap="all">
                <a:solidFill>
                  <a:srgbClr val="076F7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fr-BE" sz="2000" dirty="0"/>
          </a:p>
        </p:txBody>
      </p:sp>
      <p:pic>
        <p:nvPicPr>
          <p:cNvPr id="8" name="Image 7">
            <a:extLst>
              <a:ext uri="{FF2B5EF4-FFF2-40B4-BE49-F238E27FC236}">
                <a16:creationId xmlns:a16="http://schemas.microsoft.com/office/drawing/2014/main" id="{28E0C8CB-82CF-AC28-8000-EDFC28C358C7}"/>
              </a:ext>
            </a:extLst>
          </p:cNvPr>
          <p:cNvPicPr>
            <a:picLocks noChangeAspect="1"/>
          </p:cNvPicPr>
          <p:nvPr/>
        </p:nvPicPr>
        <p:blipFill>
          <a:blip r:embed="rId2"/>
          <a:stretch>
            <a:fillRect/>
          </a:stretch>
        </p:blipFill>
        <p:spPr>
          <a:xfrm>
            <a:off x="179834" y="2566315"/>
            <a:ext cx="8754615" cy="2969009"/>
          </a:xfrm>
          <a:prstGeom prst="rect">
            <a:avLst/>
          </a:prstGeom>
        </p:spPr>
      </p:pic>
    </p:spTree>
    <p:extLst>
      <p:ext uri="{BB962C8B-B14F-4D97-AF65-F5344CB8AC3E}">
        <p14:creationId xmlns:p14="http://schemas.microsoft.com/office/powerpoint/2010/main" val="21823619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39780" y="685142"/>
            <a:ext cx="8494669" cy="525591"/>
          </a:xfrm>
        </p:spPr>
        <p:txBody>
          <a:bodyPr>
            <a:normAutofit fontScale="90000"/>
          </a:bodyPr>
          <a:lstStyle/>
          <a:p>
            <a:r>
              <a:rPr lang="fr-BE" dirty="0">
                <a:solidFill>
                  <a:srgbClr val="C56027"/>
                </a:solidFill>
              </a:rPr>
              <a:t>7. 	La procédure de défaut de paiement </a:t>
            </a:r>
            <a:br>
              <a:rPr lang="fr-BE" dirty="0">
                <a:solidFill>
                  <a:srgbClr val="C56027"/>
                </a:solidFill>
              </a:rPr>
            </a:br>
            <a:r>
              <a:rPr lang="fr-BE" dirty="0">
                <a:solidFill>
                  <a:srgbClr val="C56027"/>
                </a:solidFill>
              </a:rPr>
              <a:t>	points d’attention</a:t>
            </a:r>
            <a:br>
              <a:rPr lang="fr-BE" dirty="0">
                <a:solidFill>
                  <a:srgbClr val="C56027"/>
                </a:solidFill>
              </a:rPr>
            </a:br>
            <a:br>
              <a:rPr lang="fr-BE" dirty="0">
                <a:solidFill>
                  <a:srgbClr val="C56027"/>
                </a:solidFill>
              </a:rPr>
            </a:br>
            <a:br>
              <a:rPr lang="fr-BE" dirty="0">
                <a:solidFill>
                  <a:srgbClr val="C56027"/>
                </a:solidFill>
              </a:rPr>
            </a:br>
            <a:endParaRPr lang="fr-BE" dirty="0">
              <a:solidFill>
                <a:srgbClr val="C56027"/>
              </a:solidFill>
            </a:endParaRPr>
          </a:p>
        </p:txBody>
      </p:sp>
      <p:sp>
        <p:nvSpPr>
          <p:cNvPr id="4" name="Espace réservé du numéro de diapositive 3"/>
          <p:cNvSpPr>
            <a:spLocks noGrp="1"/>
          </p:cNvSpPr>
          <p:nvPr>
            <p:ph type="sldNum" sz="quarter" idx="4294967295"/>
          </p:nvPr>
        </p:nvSpPr>
        <p:spPr>
          <a:xfrm>
            <a:off x="7817409" y="5895283"/>
            <a:ext cx="770468" cy="365125"/>
          </a:xfrm>
          <a:prstGeom prst="rect">
            <a:avLst/>
          </a:prstGeom>
        </p:spPr>
        <p:txBody>
          <a:bodyPr/>
          <a:lstStyle/>
          <a:p>
            <a:fld id="{A012BC3B-0702-4DF0-9B65-FC28F4077171}" type="slidenum">
              <a:rPr lang="fr-BE" smtClean="0"/>
              <a:pPr/>
              <a:t>23</a:t>
            </a:fld>
            <a:endParaRPr lang="fr-BE" dirty="0"/>
          </a:p>
        </p:txBody>
      </p:sp>
      <p:sp>
        <p:nvSpPr>
          <p:cNvPr id="3" name="Espace réservé du contenu 2"/>
          <p:cNvSpPr>
            <a:spLocks noGrp="1"/>
          </p:cNvSpPr>
          <p:nvPr>
            <p:ph idx="4294967295"/>
          </p:nvPr>
        </p:nvSpPr>
        <p:spPr>
          <a:xfrm>
            <a:off x="439780" y="1532374"/>
            <a:ext cx="8017597" cy="4002950"/>
          </a:xfrm>
        </p:spPr>
        <p:txBody>
          <a:bodyPr anchor="t">
            <a:normAutofit/>
          </a:bodyPr>
          <a:lstStyle/>
          <a:p>
            <a:pPr marL="0" lvl="1" indent="0" algn="just">
              <a:buNone/>
              <a:defRPr/>
            </a:pPr>
            <a:r>
              <a:rPr lang="fr-BE" sz="1800" u="sng" cap="small" dirty="0">
                <a:solidFill>
                  <a:srgbClr val="002060"/>
                </a:solidFill>
              </a:rPr>
              <a:t>Précisions complémentaires </a:t>
            </a:r>
            <a:r>
              <a:rPr lang="fr-BE" sz="1800" u="sng" dirty="0">
                <a:solidFill>
                  <a:schemeClr val="tx2"/>
                </a:solidFill>
              </a:rPr>
              <a:t>(pour les clients non protégés) </a:t>
            </a:r>
          </a:p>
          <a:p>
            <a:pPr marL="0" lvl="1" indent="0" algn="just">
              <a:buNone/>
              <a:defRPr/>
            </a:pPr>
            <a:r>
              <a:rPr lang="fr-BE" sz="2000" dirty="0">
                <a:solidFill>
                  <a:srgbClr val="00B050"/>
                </a:solidFill>
              </a:rPr>
              <a:t>(Depuis l’entrée en vigueur du MIG 6 - 13/12/2021) </a:t>
            </a:r>
          </a:p>
          <a:p>
            <a:pPr marL="270000" lvl="2" indent="0" algn="just">
              <a:buNone/>
              <a:defRPr/>
            </a:pPr>
            <a:endParaRPr lang="fr-BE" sz="1800" i="1" dirty="0">
              <a:solidFill>
                <a:srgbClr val="00B050"/>
              </a:solidFill>
            </a:endParaRPr>
          </a:p>
          <a:p>
            <a:pPr marL="0" indent="0">
              <a:buSzPct val="100000"/>
              <a:buNone/>
            </a:pPr>
            <a:endParaRPr lang="fr-BE" dirty="0">
              <a:sym typeface="Wingdings" panose="05000000000000000000" pitchFamily="2" charset="2"/>
            </a:endParaRPr>
          </a:p>
        </p:txBody>
      </p:sp>
      <p:sp>
        <p:nvSpPr>
          <p:cNvPr id="5" name="Titre 1"/>
          <p:cNvSpPr txBox="1">
            <a:spLocks/>
          </p:cNvSpPr>
          <p:nvPr/>
        </p:nvSpPr>
        <p:spPr>
          <a:xfrm>
            <a:off x="837714" y="1132535"/>
            <a:ext cx="7989752" cy="525591"/>
          </a:xfrm>
          <a:prstGeom prst="rect">
            <a:avLst/>
          </a:prstGeom>
        </p:spPr>
        <p:txBody>
          <a:bodyPr>
            <a:normAutofit/>
          </a:bodyPr>
          <a:lstStyle>
            <a:lvl1pPr algn="l" defTabSz="457200" rtl="0" eaLnBrk="1" latinLnBrk="0" hangingPunct="1">
              <a:spcBef>
                <a:spcPct val="0"/>
              </a:spcBef>
              <a:buNone/>
              <a:defRPr sz="2400" b="1" kern="1200" cap="all">
                <a:solidFill>
                  <a:srgbClr val="076F7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fr-BE" sz="2000" dirty="0"/>
          </a:p>
        </p:txBody>
      </p:sp>
      <p:pic>
        <p:nvPicPr>
          <p:cNvPr id="8" name="Image 7">
            <a:extLst>
              <a:ext uri="{FF2B5EF4-FFF2-40B4-BE49-F238E27FC236}">
                <a16:creationId xmlns:a16="http://schemas.microsoft.com/office/drawing/2014/main" id="{28E0C8CB-82CF-AC28-8000-EDFC28C358C7}"/>
              </a:ext>
            </a:extLst>
          </p:cNvPr>
          <p:cNvPicPr>
            <a:picLocks noChangeAspect="1"/>
          </p:cNvPicPr>
          <p:nvPr/>
        </p:nvPicPr>
        <p:blipFill>
          <a:blip r:embed="rId2"/>
          <a:stretch>
            <a:fillRect/>
          </a:stretch>
        </p:blipFill>
        <p:spPr>
          <a:xfrm>
            <a:off x="777661" y="2531763"/>
            <a:ext cx="7341833" cy="2489883"/>
          </a:xfrm>
          <a:prstGeom prst="rect">
            <a:avLst/>
          </a:prstGeom>
        </p:spPr>
      </p:pic>
      <p:pic>
        <p:nvPicPr>
          <p:cNvPr id="6" name="Image 5">
            <a:extLst>
              <a:ext uri="{FF2B5EF4-FFF2-40B4-BE49-F238E27FC236}">
                <a16:creationId xmlns:a16="http://schemas.microsoft.com/office/drawing/2014/main" id="{3DFEBBE3-7917-C126-79DE-AFCC6491CFAC}"/>
              </a:ext>
            </a:extLst>
          </p:cNvPr>
          <p:cNvPicPr>
            <a:picLocks noChangeAspect="1"/>
          </p:cNvPicPr>
          <p:nvPr/>
        </p:nvPicPr>
        <p:blipFill>
          <a:blip r:embed="rId3"/>
          <a:stretch>
            <a:fillRect/>
          </a:stretch>
        </p:blipFill>
        <p:spPr>
          <a:xfrm>
            <a:off x="2125029" y="3160450"/>
            <a:ext cx="1070932" cy="589462"/>
          </a:xfrm>
          <a:prstGeom prst="rect">
            <a:avLst/>
          </a:prstGeom>
        </p:spPr>
      </p:pic>
      <p:cxnSp>
        <p:nvCxnSpPr>
          <p:cNvPr id="7" name="Connecteur droit 6">
            <a:extLst>
              <a:ext uri="{FF2B5EF4-FFF2-40B4-BE49-F238E27FC236}">
                <a16:creationId xmlns:a16="http://schemas.microsoft.com/office/drawing/2014/main" id="{8986C7C8-792B-2A2A-E216-E205F616CE41}"/>
              </a:ext>
            </a:extLst>
          </p:cNvPr>
          <p:cNvCxnSpPr>
            <a:cxnSpLocks/>
          </p:cNvCxnSpPr>
          <p:nvPr/>
        </p:nvCxnSpPr>
        <p:spPr>
          <a:xfrm>
            <a:off x="3346033" y="2566315"/>
            <a:ext cx="1004025" cy="516132"/>
          </a:xfrm>
          <a:prstGeom prst="line">
            <a:avLst/>
          </a:prstGeom>
          <a:ln>
            <a:solidFill>
              <a:srgbClr val="FF0000"/>
            </a:solidFill>
          </a:ln>
        </p:spPr>
        <p:style>
          <a:lnRef idx="3">
            <a:schemeClr val="accent4"/>
          </a:lnRef>
          <a:fillRef idx="0">
            <a:schemeClr val="accent4"/>
          </a:fillRef>
          <a:effectRef idx="2">
            <a:schemeClr val="accent4"/>
          </a:effectRef>
          <a:fontRef idx="minor">
            <a:schemeClr val="tx1"/>
          </a:fontRef>
        </p:style>
      </p:cxnSp>
      <p:cxnSp>
        <p:nvCxnSpPr>
          <p:cNvPr id="9" name="Connecteur droit 8">
            <a:extLst>
              <a:ext uri="{FF2B5EF4-FFF2-40B4-BE49-F238E27FC236}">
                <a16:creationId xmlns:a16="http://schemas.microsoft.com/office/drawing/2014/main" id="{01CE2C46-5687-D75D-29E4-0AF4DACEA998}"/>
              </a:ext>
            </a:extLst>
          </p:cNvPr>
          <p:cNvCxnSpPr>
            <a:cxnSpLocks/>
          </p:cNvCxnSpPr>
          <p:nvPr/>
        </p:nvCxnSpPr>
        <p:spPr>
          <a:xfrm>
            <a:off x="5495278" y="2968351"/>
            <a:ext cx="790112" cy="516132"/>
          </a:xfrm>
          <a:prstGeom prst="line">
            <a:avLst/>
          </a:prstGeom>
          <a:ln>
            <a:solidFill>
              <a:srgbClr val="FF0000"/>
            </a:solidFill>
          </a:ln>
        </p:spPr>
        <p:style>
          <a:lnRef idx="3">
            <a:schemeClr val="accent4"/>
          </a:lnRef>
          <a:fillRef idx="0">
            <a:schemeClr val="accent4"/>
          </a:fillRef>
          <a:effectRef idx="2">
            <a:schemeClr val="accent4"/>
          </a:effectRef>
          <a:fontRef idx="minor">
            <a:schemeClr val="tx1"/>
          </a:fontRef>
        </p:style>
      </p:cxnSp>
      <p:sp>
        <p:nvSpPr>
          <p:cNvPr id="13" name="ZoneTexte 12">
            <a:extLst>
              <a:ext uri="{FF2B5EF4-FFF2-40B4-BE49-F238E27FC236}">
                <a16:creationId xmlns:a16="http://schemas.microsoft.com/office/drawing/2014/main" id="{207D6D04-673D-1733-D19D-533F7438058D}"/>
              </a:ext>
            </a:extLst>
          </p:cNvPr>
          <p:cNvSpPr txBox="1"/>
          <p:nvPr/>
        </p:nvSpPr>
        <p:spPr>
          <a:xfrm>
            <a:off x="631179" y="5079134"/>
            <a:ext cx="7634796" cy="646331"/>
          </a:xfrm>
          <a:prstGeom prst="rect">
            <a:avLst/>
          </a:prstGeom>
          <a:noFill/>
        </p:spPr>
        <p:txBody>
          <a:bodyPr wrap="square" rtlCol="0">
            <a:spAutoFit/>
          </a:bodyPr>
          <a:lstStyle/>
          <a:p>
            <a:r>
              <a:rPr lang="fr-BE" dirty="0"/>
              <a:t>+ Intervention forfaitaire due par le GRD envers le fournisseur en cas de dépassement du délai (si dépassement du délai imputable au GRD) </a:t>
            </a:r>
            <a:endParaRPr lang="fr-FR" dirty="0"/>
          </a:p>
        </p:txBody>
      </p:sp>
    </p:spTree>
    <p:extLst>
      <p:ext uri="{BB962C8B-B14F-4D97-AF65-F5344CB8AC3E}">
        <p14:creationId xmlns:p14="http://schemas.microsoft.com/office/powerpoint/2010/main" val="807227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13">
                                            <p:txEl>
                                              <p:pRg st="0" end="0"/>
                                            </p:txEl>
                                          </p:spTgt>
                                        </p:tgtEl>
                                        <p:attrNameLst>
                                          <p:attrName>style.visibility</p:attrName>
                                        </p:attrNameLst>
                                      </p:cBhvr>
                                      <p:to>
                                        <p:strVal val="visible"/>
                                      </p:to>
                                    </p:set>
                                    <p:animEffect transition="in" filter="fade">
                                      <p:cBhvr>
                                        <p:cTn id="15" dur="1000"/>
                                        <p:tgtEl>
                                          <p:spTgt spid="13">
                                            <p:txEl>
                                              <p:pRg st="0" end="0"/>
                                            </p:txEl>
                                          </p:spTgt>
                                        </p:tgtEl>
                                      </p:cBhvr>
                                    </p:animEffect>
                                    <p:anim calcmode="lin" valueType="num">
                                      <p:cBhvr>
                                        <p:cTn id="16"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1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1766608" y="2115398"/>
            <a:ext cx="6032821" cy="731417"/>
          </a:xfrm>
        </p:spPr>
        <p:txBody>
          <a:bodyPr>
            <a:normAutofit fontScale="90000"/>
          </a:bodyPr>
          <a:lstStyle/>
          <a:p>
            <a:pPr algn="ctr"/>
            <a:r>
              <a:rPr lang="fr-BE" dirty="0"/>
              <a:t>Merci pour votre attention</a:t>
            </a:r>
            <a:br>
              <a:rPr lang="fr-BE" dirty="0"/>
            </a:br>
            <a:br>
              <a:rPr lang="fr-BE" dirty="0"/>
            </a:br>
            <a:r>
              <a:rPr lang="fr-BE" dirty="0"/>
              <a:t>Des QUESTIONS? </a:t>
            </a:r>
          </a:p>
        </p:txBody>
      </p:sp>
      <p:sp>
        <p:nvSpPr>
          <p:cNvPr id="3" name="Rectangle 3">
            <a:extLst>
              <a:ext uri="{FF2B5EF4-FFF2-40B4-BE49-F238E27FC236}">
                <a16:creationId xmlns:a16="http://schemas.microsoft.com/office/drawing/2014/main" id="{3DDA4184-5A58-4BB0-8321-A263C6CF70D8}"/>
              </a:ext>
            </a:extLst>
          </p:cNvPr>
          <p:cNvSpPr>
            <a:spLocks noChangeArrowheads="1"/>
          </p:cNvSpPr>
          <p:nvPr/>
        </p:nvSpPr>
        <p:spPr bwMode="auto">
          <a:xfrm>
            <a:off x="5503985" y="51149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BE" dirty="0"/>
          </a:p>
        </p:txBody>
      </p:sp>
      <p:sp>
        <p:nvSpPr>
          <p:cNvPr id="4" name="ZoneTexte 3">
            <a:extLst>
              <a:ext uri="{FF2B5EF4-FFF2-40B4-BE49-F238E27FC236}">
                <a16:creationId xmlns:a16="http://schemas.microsoft.com/office/drawing/2014/main" id="{20BFE16B-87F9-5B18-1A9C-321C8AF975D8}"/>
              </a:ext>
            </a:extLst>
          </p:cNvPr>
          <p:cNvSpPr txBox="1"/>
          <p:nvPr/>
        </p:nvSpPr>
        <p:spPr>
          <a:xfrm>
            <a:off x="5024582" y="3814618"/>
            <a:ext cx="3491345" cy="1754326"/>
          </a:xfrm>
          <a:prstGeom prst="rect">
            <a:avLst/>
          </a:prstGeom>
          <a:noFill/>
        </p:spPr>
        <p:txBody>
          <a:bodyPr wrap="square" rtlCol="0">
            <a:spAutoFit/>
          </a:bodyPr>
          <a:lstStyle/>
          <a:p>
            <a:r>
              <a:rPr lang="fr-BE" sz="1200" dirty="0"/>
              <a:t>Stéphanie LOMBART</a:t>
            </a:r>
          </a:p>
          <a:p>
            <a:r>
              <a:rPr lang="fr-BE" sz="1200" b="1" dirty="0">
                <a:solidFill>
                  <a:srgbClr val="0B6C7C"/>
                </a:solidFill>
                <a:effectLst/>
                <a:latin typeface="Calibri" panose="020F0502020204030204" pitchFamily="34" charset="0"/>
                <a:ea typeface="Times New Roman" panose="02020603050405020304" pitchFamily="18" charset="0"/>
                <a:cs typeface="Times New Roman" panose="02020603050405020304" pitchFamily="18" charset="0"/>
              </a:rPr>
              <a:t>Commission wallonne pour l’énergie</a:t>
            </a:r>
            <a:r>
              <a:rPr lang="fr-BE" sz="1200" dirty="0">
                <a:effectLst/>
                <a:latin typeface="Calibri" panose="020F0502020204030204" pitchFamily="34" charset="0"/>
                <a:ea typeface="Times New Roman" panose="02020603050405020304" pitchFamily="18" charset="0"/>
                <a:cs typeface="Times New Roman" panose="02020603050405020304" pitchFamily="18" charset="0"/>
              </a:rPr>
              <a:t> </a:t>
            </a:r>
            <a:r>
              <a:rPr lang="fr-BE" sz="1200" dirty="0">
                <a:solidFill>
                  <a:srgbClr val="40404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r>
              <a:rPr lang="fr-BE" sz="1200" dirty="0">
                <a:solidFill>
                  <a:srgbClr val="404040"/>
                </a:solidFill>
                <a:effectLst/>
                <a:latin typeface="Calibri" panose="020F0502020204030204" pitchFamily="34" charset="0"/>
                <a:ea typeface="Times New Roman" panose="02020603050405020304" pitchFamily="18" charset="0"/>
                <a:cs typeface="Times New Roman" panose="02020603050405020304" pitchFamily="18" charset="0"/>
              </a:rPr>
              <a:t>Route de Louvain-la-Neuve, 4 Bte 12                   </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r>
              <a:rPr lang="fr-BE" sz="1200" dirty="0">
                <a:solidFill>
                  <a:srgbClr val="404040"/>
                </a:solidFill>
                <a:effectLst/>
                <a:latin typeface="Calibri" panose="020F0502020204030204" pitchFamily="34" charset="0"/>
                <a:ea typeface="Times New Roman" panose="02020603050405020304" pitchFamily="18" charset="0"/>
                <a:cs typeface="Times New Roman" panose="02020603050405020304" pitchFamily="18" charset="0"/>
              </a:rPr>
              <a:t>5001 NAMUR (Belgrade)</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r>
              <a:rPr lang="fr-BE" sz="1200" dirty="0">
                <a:solidFill>
                  <a:srgbClr val="404040"/>
                </a:solidFill>
                <a:effectLst/>
                <a:latin typeface="Calibri" panose="020F0502020204030204" pitchFamily="34" charset="0"/>
                <a:ea typeface="Times New Roman" panose="02020603050405020304" pitchFamily="18" charset="0"/>
                <a:cs typeface="Times New Roman" panose="02020603050405020304" pitchFamily="18" charset="0"/>
              </a:rPr>
              <a:t>Tél.: 081/33.08.22  Fax : 081/33.08.11   </a:t>
            </a:r>
          </a:p>
          <a:p>
            <a:r>
              <a:rPr lang="fr-BE" sz="1200" dirty="0"/>
              <a:t>stephanie.lombart@cwape.be</a:t>
            </a:r>
          </a:p>
          <a:p>
            <a:r>
              <a:rPr lang="fr-BE" sz="1200" dirty="0">
                <a:solidFill>
                  <a:srgbClr val="404040"/>
                </a:solidFill>
                <a:effectLst/>
                <a:latin typeface="Calibri" panose="020F0502020204030204" pitchFamily="34" charset="0"/>
                <a:ea typeface="Times New Roman" panose="02020603050405020304" pitchFamily="18" charset="0"/>
                <a:cs typeface="Times New Roman" panose="02020603050405020304" pitchFamily="18" charset="0"/>
              </a:rPr>
              <a:t>  </a:t>
            </a:r>
            <a:r>
              <a:rPr lang="fr-BE" sz="1800" dirty="0">
                <a:solidFill>
                  <a:srgbClr val="40404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3546102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419AD7-4D0A-418E-9107-9CE4C00664AE}"/>
              </a:ext>
            </a:extLst>
          </p:cNvPr>
          <p:cNvSpPr>
            <a:spLocks noGrp="1"/>
          </p:cNvSpPr>
          <p:nvPr>
            <p:ph type="title"/>
          </p:nvPr>
        </p:nvSpPr>
        <p:spPr/>
        <p:txBody>
          <a:bodyPr>
            <a:normAutofit fontScale="90000"/>
          </a:bodyPr>
          <a:lstStyle/>
          <a:p>
            <a:pPr marL="0" marR="0" lvl="0" indent="0" defTabSz="457200" rtl="0" eaLnBrk="1" fontAlgn="auto" latinLnBrk="0" hangingPunct="1">
              <a:lnSpc>
                <a:spcPct val="100000"/>
              </a:lnSpc>
              <a:spcBef>
                <a:spcPct val="20000"/>
              </a:spcBef>
              <a:spcAft>
                <a:spcPts val="600"/>
              </a:spcAft>
              <a:buClr>
                <a:srgbClr val="076F7E"/>
              </a:buClr>
              <a:buSzPct val="100000"/>
              <a:buFont typeface="Wingdings 2" panose="05020102010507070707" pitchFamily="18" charset="2"/>
              <a:buNone/>
              <a:tabLst/>
              <a:defRPr/>
            </a:pPr>
            <a:r>
              <a:rPr lang="fr-BE" sz="2700" dirty="0">
                <a:solidFill>
                  <a:srgbClr val="C56027"/>
                </a:solidFill>
              </a:rPr>
              <a:t>1. Introduction</a:t>
            </a:r>
            <a:br>
              <a:rPr lang="fr-BE" dirty="0"/>
            </a:br>
            <a:br>
              <a:rPr lang="fr-BE" dirty="0"/>
            </a:br>
            <a:br>
              <a:rPr lang="fr-BE" cap="small" dirty="0">
                <a:latin typeface="+mn-lt"/>
              </a:rPr>
            </a:br>
            <a:r>
              <a:rPr kumimoji="0" lang="fr-BE" sz="2000" b="0" i="0" u="none" strike="noStrike" kern="1200" cap="none" spc="0" normalizeH="0" baseline="0" noProof="0" dirty="0">
                <a:ln>
                  <a:noFill/>
                </a:ln>
                <a:solidFill>
                  <a:srgbClr val="002060"/>
                </a:solidFill>
                <a:effectLst/>
                <a:uLnTx/>
                <a:uFillTx/>
                <a:latin typeface="Arial" panose="020B0604020202020204"/>
                <a:ea typeface="+mn-ea"/>
                <a:cs typeface="+mn-cs"/>
              </a:rPr>
              <a:t>L'électricité et le gaz sont des domaines particuliers où la logique de marché doit coexister avec une mission de service public. En effet, la fourniture d’énergie à l'ensemble de la population apparaît comme une </a:t>
            </a:r>
            <a:r>
              <a:rPr kumimoji="0" lang="fr-BE" sz="2000" b="1" i="0" u="sng" strike="noStrike" kern="1200" cap="none" spc="0" normalizeH="0" baseline="0" noProof="0" dirty="0">
                <a:ln>
                  <a:noFill/>
                </a:ln>
                <a:solidFill>
                  <a:srgbClr val="C56027"/>
                </a:solidFill>
                <a:effectLst/>
                <a:uLnTx/>
                <a:uFillTx/>
                <a:latin typeface="Arial" panose="020B0604020202020204"/>
                <a:ea typeface="+mn-ea"/>
                <a:cs typeface="+mn-cs"/>
              </a:rPr>
              <a:t>nécessité.</a:t>
            </a:r>
            <a:br>
              <a:rPr kumimoji="0" lang="fr-BE" sz="2000" b="1" i="0" u="sng" strike="noStrike" kern="1200" cap="none" spc="0" normalizeH="0" baseline="0" noProof="0" dirty="0">
                <a:ln>
                  <a:noFill/>
                </a:ln>
                <a:solidFill>
                  <a:srgbClr val="C56027"/>
                </a:solidFill>
                <a:effectLst/>
                <a:uLnTx/>
                <a:uFillTx/>
                <a:latin typeface="Arial" panose="020B0604020202020204"/>
                <a:ea typeface="+mn-ea"/>
                <a:cs typeface="+mn-cs"/>
              </a:rPr>
            </a:br>
            <a:br>
              <a:rPr kumimoji="0" lang="fr-BE" sz="2000" b="0" i="0" u="none" strike="noStrike" kern="1200" cap="none" spc="0" normalizeH="0" baseline="0" noProof="0" dirty="0">
                <a:ln>
                  <a:noFill/>
                </a:ln>
                <a:solidFill>
                  <a:srgbClr val="006666"/>
                </a:solidFill>
                <a:effectLst/>
                <a:uLnTx/>
                <a:uFillTx/>
                <a:latin typeface="Arial" panose="020B0604020202020204"/>
                <a:ea typeface="+mn-ea"/>
                <a:cs typeface="+mn-cs"/>
              </a:rPr>
            </a:br>
            <a:r>
              <a:rPr kumimoji="0" lang="fr-BE" sz="2000" b="0" i="0" u="none" strike="noStrike" kern="1200" cap="none" spc="0" normalizeH="0" baseline="0" noProof="0" dirty="0">
                <a:ln>
                  <a:noFill/>
                </a:ln>
                <a:solidFill>
                  <a:srgbClr val="002060"/>
                </a:solidFill>
                <a:effectLst/>
                <a:uLnTx/>
                <a:uFillTx/>
                <a:latin typeface="Arial" panose="020B0604020202020204"/>
                <a:ea typeface="+mn-ea"/>
                <a:cs typeface="+mn-cs"/>
              </a:rPr>
              <a:t>Dans ce contexte, les décrets organisant les marchés de l'électricité et du gaz ainsi que leurs arrêtés d'exécution imposent </a:t>
            </a:r>
            <a:r>
              <a:rPr kumimoji="0" lang="fr-BE" sz="2000" b="1" i="0" u="sng" strike="noStrike" kern="1200" cap="none" spc="0" normalizeH="0" baseline="0" noProof="0" dirty="0">
                <a:ln>
                  <a:noFill/>
                </a:ln>
                <a:solidFill>
                  <a:srgbClr val="C56027"/>
                </a:solidFill>
                <a:effectLst/>
                <a:uLnTx/>
                <a:uFillTx/>
                <a:latin typeface="Arial" panose="020B0604020202020204"/>
                <a:ea typeface="+mn-ea"/>
                <a:cs typeface="+mn-cs"/>
              </a:rPr>
              <a:t>des obligations de service public (OSP)</a:t>
            </a:r>
            <a:r>
              <a:rPr kumimoji="0" lang="fr-BE" sz="2000" b="0" i="0" u="none" strike="noStrike" kern="1200" cap="none" spc="0" normalizeH="0" baseline="0" noProof="0" dirty="0">
                <a:ln>
                  <a:noFill/>
                </a:ln>
                <a:solidFill>
                  <a:srgbClr val="002060"/>
                </a:solidFill>
                <a:effectLst/>
                <a:uLnTx/>
                <a:uFillTx/>
                <a:latin typeface="Arial" panose="020B0604020202020204"/>
                <a:ea typeface="+mn-ea"/>
                <a:cs typeface="+mn-cs"/>
              </a:rPr>
              <a:t> aux fournisseurs et aux GRD.</a:t>
            </a:r>
            <a:br>
              <a:rPr kumimoji="0" lang="fr-BE" sz="2000" b="0" i="0" u="none" strike="noStrike" kern="1200" cap="none" spc="0" normalizeH="0" baseline="0" noProof="0" dirty="0">
                <a:ln>
                  <a:noFill/>
                </a:ln>
                <a:solidFill>
                  <a:srgbClr val="002060"/>
                </a:solidFill>
                <a:effectLst/>
                <a:uLnTx/>
                <a:uFillTx/>
                <a:latin typeface="Arial" panose="020B0604020202020204"/>
                <a:ea typeface="+mn-ea"/>
                <a:cs typeface="+mn-cs"/>
              </a:rPr>
            </a:br>
            <a:br>
              <a:rPr kumimoji="0" lang="fr-BE" sz="2000" b="0" i="0" u="none" strike="noStrike" kern="1200" cap="none" spc="0" normalizeH="0" baseline="0" noProof="0" dirty="0">
                <a:ln>
                  <a:noFill/>
                </a:ln>
                <a:solidFill>
                  <a:srgbClr val="002060"/>
                </a:solidFill>
                <a:effectLst/>
                <a:uLnTx/>
                <a:uFillTx/>
                <a:latin typeface="Arial" panose="020B0604020202020204"/>
                <a:ea typeface="+mn-ea"/>
                <a:cs typeface="+mn-cs"/>
              </a:rPr>
            </a:br>
            <a:r>
              <a:rPr kumimoji="0" lang="fr-BE" sz="2000" b="0" i="0" u="none" strike="noStrike" kern="1200" cap="none" spc="0" normalizeH="0" baseline="0" noProof="0" dirty="0">
                <a:ln>
                  <a:noFill/>
                </a:ln>
                <a:solidFill>
                  <a:srgbClr val="002060"/>
                </a:solidFill>
                <a:effectLst/>
                <a:uLnTx/>
                <a:uFillTx/>
                <a:latin typeface="Arial" panose="020B0604020202020204"/>
                <a:ea typeface="+mn-ea"/>
                <a:cs typeface="+mn-cs"/>
              </a:rPr>
              <a:t>Les objectifs de ces OSP sont notamment d’améliorer </a:t>
            </a:r>
            <a:r>
              <a:rPr kumimoji="0" lang="fr-BE" sz="2000" b="1" i="0" u="sng" strike="noStrike" kern="1200" cap="none" spc="0" normalizeH="0" baseline="0" noProof="0" dirty="0">
                <a:ln>
                  <a:noFill/>
                </a:ln>
                <a:solidFill>
                  <a:srgbClr val="C56027"/>
                </a:solidFill>
                <a:effectLst/>
                <a:uLnTx/>
                <a:uFillTx/>
                <a:latin typeface="Arial" panose="020B0604020202020204"/>
                <a:ea typeface="+mn-ea"/>
                <a:cs typeface="+mn-cs"/>
              </a:rPr>
              <a:t>le fonctionnement du marché de l’énergie</a:t>
            </a:r>
            <a:r>
              <a:rPr kumimoji="0" lang="fr-BE" sz="2000" b="0" i="0" u="none" strike="noStrike" kern="1200" cap="none" spc="0" normalizeH="0" baseline="0" noProof="0" dirty="0">
                <a:ln>
                  <a:noFill/>
                </a:ln>
                <a:solidFill>
                  <a:srgbClr val="002060"/>
                </a:solidFill>
                <a:effectLst/>
                <a:uLnTx/>
                <a:uFillTx/>
                <a:latin typeface="Arial" panose="020B0604020202020204"/>
                <a:ea typeface="+mn-ea"/>
                <a:cs typeface="+mn-cs"/>
              </a:rPr>
              <a:t> et d’assurer </a:t>
            </a:r>
            <a:r>
              <a:rPr kumimoji="0" lang="fr-BE" sz="2000" b="1" i="0" u="sng" strike="noStrike" kern="1200" cap="none" spc="0" normalizeH="0" baseline="0" noProof="0" dirty="0">
                <a:ln>
                  <a:noFill/>
                </a:ln>
                <a:solidFill>
                  <a:srgbClr val="C56027"/>
                </a:solidFill>
                <a:effectLst/>
                <a:uLnTx/>
                <a:uFillTx/>
                <a:latin typeface="Arial" panose="020B0604020202020204"/>
                <a:ea typeface="+mn-ea"/>
                <a:cs typeface="+mn-cs"/>
              </a:rPr>
              <a:t>la protection des consommateurs et de l’environnement</a:t>
            </a:r>
            <a:r>
              <a:rPr kumimoji="0" lang="fr-BE" sz="2000" b="0" i="0" u="none" strike="noStrike" kern="1200" cap="none" spc="0" normalizeH="0" baseline="0" noProof="0" dirty="0">
                <a:ln>
                  <a:noFill/>
                </a:ln>
                <a:solidFill>
                  <a:srgbClr val="002060"/>
                </a:solidFill>
                <a:effectLst/>
                <a:uLnTx/>
                <a:uFillTx/>
                <a:latin typeface="Arial" panose="020B0604020202020204"/>
                <a:ea typeface="+mn-ea"/>
                <a:cs typeface="+mn-cs"/>
              </a:rPr>
              <a:t> en imposant aux acteurs certaines règles et balises à respecter.</a:t>
            </a:r>
            <a:br>
              <a:rPr kumimoji="0" lang="fr-BE" sz="1800" b="0" i="0" u="none" strike="noStrike" kern="1200" cap="none" spc="0" normalizeH="0" baseline="0" noProof="0" dirty="0">
                <a:ln>
                  <a:noFill/>
                </a:ln>
                <a:solidFill>
                  <a:srgbClr val="002060"/>
                </a:solidFill>
                <a:effectLst/>
                <a:uLnTx/>
                <a:uFillTx/>
                <a:latin typeface="Arial" panose="020B0604020202020204"/>
                <a:ea typeface="+mn-ea"/>
                <a:cs typeface="+mn-cs"/>
              </a:rPr>
            </a:br>
            <a:br>
              <a:rPr lang="fr-BE" cap="small" dirty="0">
                <a:latin typeface="+mn-lt"/>
              </a:rPr>
            </a:br>
            <a:br>
              <a:rPr lang="fr-BE" cap="small" dirty="0">
                <a:latin typeface="+mn-lt"/>
              </a:rPr>
            </a:br>
            <a:br>
              <a:rPr lang="fr-BE" dirty="0"/>
            </a:br>
            <a:br>
              <a:rPr lang="fr-BE" dirty="0"/>
            </a:br>
            <a:br>
              <a:rPr lang="fr-BE" dirty="0"/>
            </a:br>
            <a:endParaRPr lang="fr-BE" dirty="0"/>
          </a:p>
        </p:txBody>
      </p:sp>
    </p:spTree>
    <p:extLst>
      <p:ext uri="{BB962C8B-B14F-4D97-AF65-F5344CB8AC3E}">
        <p14:creationId xmlns:p14="http://schemas.microsoft.com/office/powerpoint/2010/main" val="1168454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39781" y="685142"/>
            <a:ext cx="7989752" cy="525591"/>
          </a:xfrm>
        </p:spPr>
        <p:txBody>
          <a:bodyPr>
            <a:normAutofit/>
          </a:bodyPr>
          <a:lstStyle/>
          <a:p>
            <a:r>
              <a:rPr lang="fr-BE" dirty="0">
                <a:solidFill>
                  <a:srgbClr val="C56027"/>
                </a:solidFill>
              </a:rPr>
              <a:t>2. LES DIFFERENTES CATEGORIES D’OSP</a:t>
            </a:r>
            <a:endParaRPr lang="fr-BE" cap="none" dirty="0">
              <a:solidFill>
                <a:srgbClr val="C56027"/>
              </a:solidFill>
            </a:endParaRPr>
          </a:p>
        </p:txBody>
      </p:sp>
      <p:sp>
        <p:nvSpPr>
          <p:cNvPr id="4" name="Espace réservé du numéro de diapositive 3"/>
          <p:cNvSpPr>
            <a:spLocks noGrp="1"/>
          </p:cNvSpPr>
          <p:nvPr>
            <p:ph type="sldNum" sz="quarter" idx="4294967295"/>
          </p:nvPr>
        </p:nvSpPr>
        <p:spPr>
          <a:xfrm>
            <a:off x="7817409" y="5895283"/>
            <a:ext cx="770468" cy="365125"/>
          </a:xfrm>
          <a:prstGeom prst="rect">
            <a:avLst/>
          </a:prstGeom>
        </p:spPr>
        <p:txBody>
          <a:bodyPr/>
          <a:lstStyle/>
          <a:p>
            <a:fld id="{A012BC3B-0702-4DF0-9B65-FC28F4077171}" type="slidenum">
              <a:rPr lang="fr-BE" smtClean="0"/>
              <a:pPr/>
              <a:t>4</a:t>
            </a:fld>
            <a:endParaRPr lang="fr-BE" dirty="0"/>
          </a:p>
        </p:txBody>
      </p:sp>
      <p:sp>
        <p:nvSpPr>
          <p:cNvPr id="3" name="Espace réservé du contenu 2"/>
          <p:cNvSpPr>
            <a:spLocks noGrp="1"/>
          </p:cNvSpPr>
          <p:nvPr>
            <p:ph idx="4294967295"/>
          </p:nvPr>
        </p:nvSpPr>
        <p:spPr>
          <a:xfrm>
            <a:off x="439781" y="1210733"/>
            <a:ext cx="7989888" cy="4315355"/>
          </a:xfrm>
        </p:spPr>
        <p:txBody>
          <a:bodyPr anchor="t">
            <a:normAutofit/>
          </a:bodyPr>
          <a:lstStyle/>
          <a:p>
            <a:pPr marL="0" indent="0">
              <a:buSzPct val="100000"/>
              <a:buNone/>
            </a:pPr>
            <a:endParaRPr lang="fr-BE" i="1" dirty="0">
              <a:sym typeface="Wingdings" panose="05000000000000000000" pitchFamily="2" charset="2"/>
            </a:endParaRPr>
          </a:p>
          <a:p>
            <a:pPr marL="0" indent="0">
              <a:buSzPct val="100000"/>
              <a:buNone/>
            </a:pPr>
            <a:endParaRPr lang="fr-BE" i="1" dirty="0">
              <a:sym typeface="Wingdings" panose="05000000000000000000" pitchFamily="2" charset="2"/>
            </a:endParaRPr>
          </a:p>
          <a:p>
            <a:pPr marL="0" indent="0">
              <a:buSzPct val="100000"/>
              <a:buNone/>
            </a:pPr>
            <a:endParaRPr lang="fr-BE" i="1" dirty="0">
              <a:sym typeface="Wingdings" panose="05000000000000000000" pitchFamily="2" charset="2"/>
            </a:endParaRPr>
          </a:p>
          <a:p>
            <a:pPr marL="0" indent="0">
              <a:buSzPct val="100000"/>
              <a:buNone/>
            </a:pPr>
            <a:endParaRPr lang="fr-BE" i="1" dirty="0">
              <a:sym typeface="Wingdings" panose="05000000000000000000" pitchFamily="2" charset="2"/>
            </a:endParaRPr>
          </a:p>
          <a:p>
            <a:pPr marL="0" indent="0">
              <a:buSzPct val="100000"/>
              <a:buNone/>
            </a:pPr>
            <a:endParaRPr lang="fr-BE" i="1" dirty="0">
              <a:sym typeface="Wingdings" panose="05000000000000000000" pitchFamily="2" charset="2"/>
            </a:endParaRPr>
          </a:p>
          <a:p>
            <a:pPr marL="0" indent="0">
              <a:buSzPct val="100000"/>
              <a:buNone/>
            </a:pPr>
            <a:endParaRPr lang="fr-BE" dirty="0">
              <a:sym typeface="Wingdings" panose="05000000000000000000" pitchFamily="2" charset="2"/>
            </a:endParaRPr>
          </a:p>
          <a:p>
            <a:pPr marL="0" indent="0">
              <a:buSzPct val="100000"/>
              <a:buNone/>
            </a:pPr>
            <a:endParaRPr lang="fr-BE" dirty="0">
              <a:sym typeface="Wingdings" panose="05000000000000000000" pitchFamily="2" charset="2"/>
            </a:endParaRPr>
          </a:p>
        </p:txBody>
      </p:sp>
      <p:sp>
        <p:nvSpPr>
          <p:cNvPr id="5" name="Titre 1"/>
          <p:cNvSpPr txBox="1">
            <a:spLocks/>
          </p:cNvSpPr>
          <p:nvPr/>
        </p:nvSpPr>
        <p:spPr>
          <a:xfrm>
            <a:off x="837714" y="1132535"/>
            <a:ext cx="7989752" cy="525591"/>
          </a:xfrm>
          <a:prstGeom prst="rect">
            <a:avLst/>
          </a:prstGeom>
        </p:spPr>
        <p:txBody>
          <a:bodyPr>
            <a:normAutofit/>
          </a:bodyPr>
          <a:lstStyle>
            <a:lvl1pPr algn="l" defTabSz="457200" rtl="0" eaLnBrk="1" latinLnBrk="0" hangingPunct="1">
              <a:spcBef>
                <a:spcPct val="0"/>
              </a:spcBef>
              <a:buNone/>
              <a:defRPr sz="2400" b="1" kern="1200" cap="all">
                <a:solidFill>
                  <a:srgbClr val="076F7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fr-BE" sz="2000" dirty="0"/>
          </a:p>
        </p:txBody>
      </p:sp>
      <p:sp>
        <p:nvSpPr>
          <p:cNvPr id="7" name="Organigramme : Préparation 6">
            <a:extLst>
              <a:ext uri="{FF2B5EF4-FFF2-40B4-BE49-F238E27FC236}">
                <a16:creationId xmlns:a16="http://schemas.microsoft.com/office/drawing/2014/main" id="{C4761021-723B-0EB9-0756-28D11E439CFA}"/>
              </a:ext>
            </a:extLst>
          </p:cNvPr>
          <p:cNvSpPr/>
          <p:nvPr/>
        </p:nvSpPr>
        <p:spPr>
          <a:xfrm>
            <a:off x="2561730" y="2132419"/>
            <a:ext cx="2128557" cy="1586683"/>
          </a:xfrm>
          <a:prstGeom prst="flowChartPreparation">
            <a:avLst/>
          </a:prstGeom>
          <a:solidFill>
            <a:schemeClr val="accent2"/>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600" dirty="0">
                <a:solidFill>
                  <a:schemeClr val="tx1"/>
                </a:solidFill>
              </a:rPr>
              <a:t>Service clientèle</a:t>
            </a:r>
          </a:p>
        </p:txBody>
      </p:sp>
      <p:sp>
        <p:nvSpPr>
          <p:cNvPr id="8" name="Organigramme : Préparation 7">
            <a:extLst>
              <a:ext uri="{FF2B5EF4-FFF2-40B4-BE49-F238E27FC236}">
                <a16:creationId xmlns:a16="http://schemas.microsoft.com/office/drawing/2014/main" id="{70CEF090-B93F-4409-C2C5-DF8159065A8C}"/>
              </a:ext>
            </a:extLst>
          </p:cNvPr>
          <p:cNvSpPr/>
          <p:nvPr/>
        </p:nvSpPr>
        <p:spPr>
          <a:xfrm>
            <a:off x="4409129" y="1156149"/>
            <a:ext cx="2128557" cy="1586683"/>
          </a:xfrm>
          <a:prstGeom prst="flowChartPreparation">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fr-BE" sz="1400" dirty="0"/>
              <a:t>Fonctionnement</a:t>
            </a:r>
            <a:r>
              <a:rPr lang="fr-BE" sz="1200" dirty="0"/>
              <a:t> </a:t>
            </a:r>
            <a:r>
              <a:rPr lang="fr-BE" sz="1400" dirty="0"/>
              <a:t>du  marché</a:t>
            </a:r>
          </a:p>
        </p:txBody>
      </p:sp>
      <p:sp>
        <p:nvSpPr>
          <p:cNvPr id="9" name="Organigramme : Préparation 8">
            <a:extLst>
              <a:ext uri="{FF2B5EF4-FFF2-40B4-BE49-F238E27FC236}">
                <a16:creationId xmlns:a16="http://schemas.microsoft.com/office/drawing/2014/main" id="{1E531185-FFEA-E1A7-FA9A-97B2B059E4F6}"/>
              </a:ext>
            </a:extLst>
          </p:cNvPr>
          <p:cNvSpPr/>
          <p:nvPr/>
        </p:nvSpPr>
        <p:spPr>
          <a:xfrm>
            <a:off x="2702310" y="4016457"/>
            <a:ext cx="2128557" cy="1586683"/>
          </a:xfrm>
          <a:prstGeom prst="flowChartPreparation">
            <a:avLst/>
          </a:prstGeom>
          <a:solidFill>
            <a:schemeClr val="accent3"/>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dirty="0"/>
              <a:t>URE</a:t>
            </a:r>
          </a:p>
        </p:txBody>
      </p:sp>
      <p:sp>
        <p:nvSpPr>
          <p:cNvPr id="10" name="Organigramme : Préparation 9">
            <a:extLst>
              <a:ext uri="{FF2B5EF4-FFF2-40B4-BE49-F238E27FC236}">
                <a16:creationId xmlns:a16="http://schemas.microsoft.com/office/drawing/2014/main" id="{D173ED20-EAE9-707C-F7AE-7D9EFD4D3E98}"/>
              </a:ext>
            </a:extLst>
          </p:cNvPr>
          <p:cNvSpPr/>
          <p:nvPr/>
        </p:nvSpPr>
        <p:spPr>
          <a:xfrm>
            <a:off x="4607319" y="3055889"/>
            <a:ext cx="2128557" cy="1586683"/>
          </a:xfrm>
          <a:prstGeom prst="flowChartPreparation">
            <a:avLst/>
          </a:prstGeom>
          <a:solidFill>
            <a:schemeClr val="bg2"/>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nchorCtr="1"/>
          <a:lstStyle/>
          <a:p>
            <a:pPr algn="ctr"/>
            <a:r>
              <a:rPr lang="fr-BE" sz="1400" dirty="0"/>
              <a:t>Protection de l’environnement</a:t>
            </a:r>
          </a:p>
        </p:txBody>
      </p:sp>
      <p:sp>
        <p:nvSpPr>
          <p:cNvPr id="11" name="Organigramme : Préparation 10">
            <a:extLst>
              <a:ext uri="{FF2B5EF4-FFF2-40B4-BE49-F238E27FC236}">
                <a16:creationId xmlns:a16="http://schemas.microsoft.com/office/drawing/2014/main" id="{31D8FE68-F2AA-FBF5-881A-BC1924FE4011}"/>
              </a:ext>
            </a:extLst>
          </p:cNvPr>
          <p:cNvSpPr/>
          <p:nvPr/>
        </p:nvSpPr>
        <p:spPr>
          <a:xfrm>
            <a:off x="714331" y="3159061"/>
            <a:ext cx="2128557" cy="1586683"/>
          </a:xfrm>
          <a:prstGeom prst="flowChartPreparation">
            <a:avLst/>
          </a:prstGeom>
          <a:solidFill>
            <a:schemeClr val="tx2"/>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600" b="1" dirty="0">
                <a:solidFill>
                  <a:srgbClr val="FF0000"/>
                </a:solidFill>
              </a:rPr>
              <a:t>Caractère social</a:t>
            </a:r>
          </a:p>
        </p:txBody>
      </p:sp>
      <p:sp>
        <p:nvSpPr>
          <p:cNvPr id="12" name="Organigramme : Préparation 11">
            <a:extLst>
              <a:ext uri="{FF2B5EF4-FFF2-40B4-BE49-F238E27FC236}">
                <a16:creationId xmlns:a16="http://schemas.microsoft.com/office/drawing/2014/main" id="{EDE58BD4-691A-A633-B229-087576BDD648}"/>
              </a:ext>
            </a:extLst>
          </p:cNvPr>
          <p:cNvSpPr/>
          <p:nvPr/>
        </p:nvSpPr>
        <p:spPr>
          <a:xfrm>
            <a:off x="6452303" y="2095320"/>
            <a:ext cx="2128557" cy="1586683"/>
          </a:xfrm>
          <a:prstGeom prst="flowChartPreparation">
            <a:avLst/>
          </a:prstGeom>
          <a:solidFill>
            <a:schemeClr val="accent5"/>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dirty="0"/>
              <a:t>Éclairage public</a:t>
            </a:r>
          </a:p>
        </p:txBody>
      </p:sp>
    </p:spTree>
    <p:extLst>
      <p:ext uri="{BB962C8B-B14F-4D97-AF65-F5344CB8AC3E}">
        <p14:creationId xmlns:p14="http://schemas.microsoft.com/office/powerpoint/2010/main" val="36468308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arn(inVertic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arn(inVertic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arn(inVertic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arn(inVertical)">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barn(inVertical)">
                                      <p:cBhvr>
                                        <p:cTn id="3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39781" y="685142"/>
            <a:ext cx="7989752" cy="525591"/>
          </a:xfrm>
        </p:spPr>
        <p:txBody>
          <a:bodyPr>
            <a:normAutofit/>
          </a:bodyPr>
          <a:lstStyle/>
          <a:p>
            <a:r>
              <a:rPr lang="fr-BE" dirty="0">
                <a:solidFill>
                  <a:srgbClr val="C56027"/>
                </a:solidFill>
              </a:rPr>
              <a:t>2. LES DIFFERENTES CATEGORIES D’OSP</a:t>
            </a:r>
            <a:endParaRPr lang="fr-BE" cap="none" dirty="0">
              <a:solidFill>
                <a:srgbClr val="C56027"/>
              </a:solidFill>
            </a:endParaRPr>
          </a:p>
        </p:txBody>
      </p:sp>
      <p:sp>
        <p:nvSpPr>
          <p:cNvPr id="4" name="Espace réservé du numéro de diapositive 3"/>
          <p:cNvSpPr>
            <a:spLocks noGrp="1"/>
          </p:cNvSpPr>
          <p:nvPr>
            <p:ph type="sldNum" sz="quarter" idx="4294967295"/>
          </p:nvPr>
        </p:nvSpPr>
        <p:spPr>
          <a:xfrm>
            <a:off x="7817409" y="5895283"/>
            <a:ext cx="770468" cy="365125"/>
          </a:xfrm>
          <a:prstGeom prst="rect">
            <a:avLst/>
          </a:prstGeom>
        </p:spPr>
        <p:txBody>
          <a:bodyPr/>
          <a:lstStyle/>
          <a:p>
            <a:fld id="{A012BC3B-0702-4DF0-9B65-FC28F4077171}" type="slidenum">
              <a:rPr lang="fr-BE" smtClean="0"/>
              <a:pPr/>
              <a:t>5</a:t>
            </a:fld>
            <a:endParaRPr lang="fr-BE" dirty="0"/>
          </a:p>
        </p:txBody>
      </p:sp>
      <p:sp>
        <p:nvSpPr>
          <p:cNvPr id="5" name="Titre 1"/>
          <p:cNvSpPr txBox="1">
            <a:spLocks/>
          </p:cNvSpPr>
          <p:nvPr/>
        </p:nvSpPr>
        <p:spPr>
          <a:xfrm>
            <a:off x="837714" y="1132535"/>
            <a:ext cx="7989752" cy="525591"/>
          </a:xfrm>
          <a:prstGeom prst="rect">
            <a:avLst/>
          </a:prstGeom>
        </p:spPr>
        <p:txBody>
          <a:bodyPr>
            <a:normAutofit/>
          </a:bodyPr>
          <a:lstStyle>
            <a:lvl1pPr algn="l" defTabSz="457200" rtl="0" eaLnBrk="1" latinLnBrk="0" hangingPunct="1">
              <a:spcBef>
                <a:spcPct val="0"/>
              </a:spcBef>
              <a:buNone/>
              <a:defRPr sz="2400" b="1" kern="1200" cap="all">
                <a:solidFill>
                  <a:srgbClr val="076F7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fr-BE" sz="2000" dirty="0"/>
          </a:p>
        </p:txBody>
      </p:sp>
      <p:sp>
        <p:nvSpPr>
          <p:cNvPr id="14" name="Espace réservé du contenu 2">
            <a:extLst>
              <a:ext uri="{FF2B5EF4-FFF2-40B4-BE49-F238E27FC236}">
                <a16:creationId xmlns:a16="http://schemas.microsoft.com/office/drawing/2014/main" id="{99E8142D-CC36-D17B-8305-51862D66234D}"/>
              </a:ext>
            </a:extLst>
          </p:cNvPr>
          <p:cNvSpPr txBox="1">
            <a:spLocks/>
          </p:cNvSpPr>
          <p:nvPr/>
        </p:nvSpPr>
        <p:spPr>
          <a:xfrm>
            <a:off x="456714" y="1125415"/>
            <a:ext cx="7989752" cy="4484077"/>
          </a:xfrm>
          <a:prstGeom prst="rect">
            <a:avLst/>
          </a:prstGeom>
        </p:spPr>
        <p:txBody>
          <a:bodyPr anchor="t"/>
          <a:lstStyle>
            <a:lvl1pPr marL="306000" indent="-306000" algn="l" defTabSz="457200" rtl="0" eaLnBrk="1" latinLnBrk="0" hangingPunct="1">
              <a:spcBef>
                <a:spcPct val="20000"/>
              </a:spcBef>
              <a:spcAft>
                <a:spcPts val="600"/>
              </a:spcAft>
              <a:buClr>
                <a:srgbClr val="076F7E"/>
              </a:buClr>
              <a:buSzPct val="100000"/>
              <a:buFont typeface="Wingdings 2" panose="05020102010507070707" pitchFamily="18" charset="2"/>
              <a:buChar char=""/>
              <a:defRPr sz="1800" kern="1200">
                <a:solidFill>
                  <a:srgbClr val="076F7E"/>
                </a:solidFill>
                <a:latin typeface="+mn-lt"/>
                <a:ea typeface="+mn-ea"/>
                <a:cs typeface="+mn-cs"/>
              </a:defRPr>
            </a:lvl1pPr>
            <a:lvl2pPr marL="630000" indent="-306000" algn="l" defTabSz="457200" rtl="0" eaLnBrk="1" latinLnBrk="0" hangingPunct="1">
              <a:spcBef>
                <a:spcPct val="20000"/>
              </a:spcBef>
              <a:spcAft>
                <a:spcPts val="600"/>
              </a:spcAft>
              <a:buClr>
                <a:srgbClr val="076F7E"/>
              </a:buClr>
              <a:buSzPct val="100000"/>
              <a:buFont typeface="Wingdings 2" panose="05020102010507070707" pitchFamily="18" charset="2"/>
              <a:buChar char=""/>
              <a:defRPr sz="1600" kern="1200">
                <a:solidFill>
                  <a:srgbClr val="076F7E"/>
                </a:solidFill>
                <a:latin typeface="+mn-lt"/>
                <a:ea typeface="+mn-ea"/>
                <a:cs typeface="+mn-cs"/>
              </a:defRPr>
            </a:lvl2pPr>
            <a:lvl3pPr marL="900000" indent="-270000" algn="l" defTabSz="457200" rtl="0" eaLnBrk="1" latinLnBrk="0" hangingPunct="1">
              <a:spcBef>
                <a:spcPct val="20000"/>
              </a:spcBef>
              <a:spcAft>
                <a:spcPts val="600"/>
              </a:spcAft>
              <a:buClr>
                <a:srgbClr val="076F7E"/>
              </a:buClr>
              <a:buSzPct val="100000"/>
              <a:buFont typeface="Wingdings 2" panose="05020102010507070707" pitchFamily="18" charset="2"/>
              <a:buChar char=""/>
              <a:defRPr sz="1400" kern="1200">
                <a:solidFill>
                  <a:srgbClr val="076F7E"/>
                </a:solidFill>
                <a:latin typeface="+mn-lt"/>
                <a:ea typeface="+mn-ea"/>
                <a:cs typeface="+mn-cs"/>
              </a:defRPr>
            </a:lvl3pPr>
            <a:lvl4pPr marL="1242000" indent="-234000" algn="l" defTabSz="457200" rtl="0" eaLnBrk="1" latinLnBrk="0" hangingPunct="1">
              <a:spcBef>
                <a:spcPct val="20000"/>
              </a:spcBef>
              <a:spcAft>
                <a:spcPts val="600"/>
              </a:spcAft>
              <a:buClr>
                <a:srgbClr val="076F7E"/>
              </a:buClr>
              <a:buSzPct val="100000"/>
              <a:buFont typeface="Wingdings 2" panose="05020102010507070707" pitchFamily="18" charset="2"/>
              <a:buChar char=""/>
              <a:defRPr sz="1200" kern="1200">
                <a:solidFill>
                  <a:srgbClr val="076F7E"/>
                </a:solidFill>
                <a:latin typeface="+mn-lt"/>
                <a:ea typeface="+mn-ea"/>
                <a:cs typeface="+mn-cs"/>
              </a:defRPr>
            </a:lvl4pPr>
            <a:lvl5pPr marL="1602000" indent="-234000" algn="l" defTabSz="457200" rtl="0" eaLnBrk="1" latinLnBrk="0" hangingPunct="1">
              <a:spcBef>
                <a:spcPct val="20000"/>
              </a:spcBef>
              <a:spcAft>
                <a:spcPts val="600"/>
              </a:spcAft>
              <a:buClr>
                <a:srgbClr val="076F7E"/>
              </a:buClr>
              <a:buSzPct val="100000"/>
              <a:buFont typeface="Wingdings 2" panose="05020102010507070707" pitchFamily="18" charset="2"/>
              <a:buChar char=""/>
              <a:defRPr sz="1200" kern="1200">
                <a:solidFill>
                  <a:srgbClr val="076F7E"/>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lgn="just">
              <a:spcAft>
                <a:spcPts val="1800"/>
              </a:spcAft>
              <a:buFont typeface="Wingdings 2" panose="05020102010507070707" pitchFamily="18" charset="2"/>
              <a:buNone/>
              <a:defRPr/>
            </a:pPr>
            <a:endParaRPr lang="fr-BE" dirty="0">
              <a:solidFill>
                <a:srgbClr val="002060"/>
              </a:solidFill>
            </a:endParaRPr>
          </a:p>
          <a:p>
            <a:pPr marL="0" indent="0" algn="just">
              <a:spcAft>
                <a:spcPts val="1800"/>
              </a:spcAft>
              <a:buFont typeface="Wingdings 2" panose="05020102010507070707" pitchFamily="18" charset="2"/>
              <a:buNone/>
              <a:defRPr/>
            </a:pPr>
            <a:endParaRPr lang="fr-BE" dirty="0">
              <a:solidFill>
                <a:srgbClr val="002060"/>
              </a:solidFill>
            </a:endParaRPr>
          </a:p>
          <a:p>
            <a:pPr marL="0" indent="0" algn="just">
              <a:spcAft>
                <a:spcPts val="1800"/>
              </a:spcAft>
              <a:buFont typeface="Wingdings 2" panose="05020102010507070707" pitchFamily="18" charset="2"/>
              <a:buNone/>
              <a:defRPr/>
            </a:pPr>
            <a:endParaRPr lang="fr-BE" dirty="0">
              <a:solidFill>
                <a:srgbClr val="002060"/>
              </a:solidFill>
            </a:endParaRPr>
          </a:p>
          <a:p>
            <a:pPr marL="0" lvl="1" indent="0" algn="just">
              <a:buFont typeface="Wingdings 2" panose="05020102010507070707" pitchFamily="18" charset="2"/>
              <a:buNone/>
              <a:defRPr/>
            </a:pPr>
            <a:endParaRPr lang="fr-BE" sz="1700" dirty="0">
              <a:solidFill>
                <a:srgbClr val="002060"/>
              </a:solidFill>
            </a:endParaRPr>
          </a:p>
          <a:p>
            <a:pPr marL="360363" lvl="1" indent="-360363" algn="just">
              <a:defRPr/>
            </a:pPr>
            <a:r>
              <a:rPr lang="fr-BE" sz="1700" dirty="0">
                <a:solidFill>
                  <a:srgbClr val="002060"/>
                </a:solidFill>
              </a:rPr>
              <a:t>Fourniture aux clients protégés.</a:t>
            </a:r>
          </a:p>
          <a:p>
            <a:pPr marL="360363" lvl="1" indent="-360363" algn="just">
              <a:defRPr/>
            </a:pPr>
            <a:r>
              <a:rPr lang="fr-BE" sz="1700" dirty="0">
                <a:solidFill>
                  <a:srgbClr val="002060"/>
                </a:solidFill>
              </a:rPr>
              <a:t>Procédure applicable en cas de non-paiement.</a:t>
            </a:r>
          </a:p>
          <a:p>
            <a:pPr marL="360363" lvl="1" indent="-360363" algn="just">
              <a:defRPr/>
            </a:pPr>
            <a:r>
              <a:rPr lang="fr-BE" sz="1700" dirty="0">
                <a:solidFill>
                  <a:srgbClr val="002060"/>
                </a:solidFill>
              </a:rPr>
              <a:t>Défaut de paiement d’un client résidentiel et le placement d’un compteur à budget.</a:t>
            </a:r>
          </a:p>
          <a:p>
            <a:pPr marL="360363" lvl="1" indent="-360363" algn="just">
              <a:defRPr/>
            </a:pPr>
            <a:r>
              <a:rPr lang="fr-BE" sz="1700" dirty="0">
                <a:solidFill>
                  <a:srgbClr val="002060"/>
                </a:solidFill>
              </a:rPr>
              <a:t>Fourniture minimale garantie et le défaut récurrent de paiement.</a:t>
            </a:r>
          </a:p>
          <a:p>
            <a:pPr marL="360363" lvl="1" indent="-360363" algn="just">
              <a:defRPr/>
            </a:pPr>
            <a:r>
              <a:rPr lang="fr-BE" sz="1700" dirty="0">
                <a:solidFill>
                  <a:srgbClr val="002060"/>
                </a:solidFill>
              </a:rPr>
              <a:t>CLE</a:t>
            </a:r>
          </a:p>
          <a:p>
            <a:pPr marL="0" lvl="1" indent="0" algn="just">
              <a:buFont typeface="Wingdings 2" panose="05020102010507070707" pitchFamily="18" charset="2"/>
              <a:buNone/>
              <a:defRPr/>
            </a:pPr>
            <a:endParaRPr lang="fr-BE" sz="1700" dirty="0">
              <a:solidFill>
                <a:srgbClr val="002060"/>
              </a:solidFill>
            </a:endParaRPr>
          </a:p>
          <a:p>
            <a:pPr marL="0" indent="0" algn="just">
              <a:buFont typeface="Wingdings 2" panose="05020102010507070707" pitchFamily="18" charset="2"/>
              <a:buNone/>
              <a:defRPr/>
            </a:pPr>
            <a:endParaRPr lang="fr-BE" dirty="0">
              <a:solidFill>
                <a:srgbClr val="002060"/>
              </a:solidFill>
            </a:endParaRPr>
          </a:p>
          <a:p>
            <a:pPr marL="0" indent="0">
              <a:buFont typeface="Wingdings 2" panose="05020102010507070707" pitchFamily="18" charset="2"/>
              <a:buNone/>
            </a:pPr>
            <a:endParaRPr lang="fr-BE" dirty="0"/>
          </a:p>
        </p:txBody>
      </p:sp>
      <p:sp>
        <p:nvSpPr>
          <p:cNvPr id="15" name="Organigramme : Préparation 14">
            <a:extLst>
              <a:ext uri="{FF2B5EF4-FFF2-40B4-BE49-F238E27FC236}">
                <a16:creationId xmlns:a16="http://schemas.microsoft.com/office/drawing/2014/main" id="{3BE79DB9-AD0C-CE16-17D7-F95CD8E152F9}"/>
              </a:ext>
            </a:extLst>
          </p:cNvPr>
          <p:cNvSpPr/>
          <p:nvPr/>
        </p:nvSpPr>
        <p:spPr>
          <a:xfrm>
            <a:off x="456714" y="1248508"/>
            <a:ext cx="2128557" cy="1586683"/>
          </a:xfrm>
          <a:prstGeom prst="flowChartPreparation">
            <a:avLst/>
          </a:prstGeom>
          <a:solidFill>
            <a:schemeClr val="tx2"/>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600" b="1" dirty="0">
                <a:solidFill>
                  <a:srgbClr val="FF0000"/>
                </a:solidFill>
              </a:rPr>
              <a:t> OSP à caractère social</a:t>
            </a:r>
          </a:p>
        </p:txBody>
      </p:sp>
    </p:spTree>
    <p:extLst>
      <p:ext uri="{BB962C8B-B14F-4D97-AF65-F5344CB8AC3E}">
        <p14:creationId xmlns:p14="http://schemas.microsoft.com/office/powerpoint/2010/main" val="3794932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419AD7-4D0A-418E-9107-9CE4C00664AE}"/>
              </a:ext>
            </a:extLst>
          </p:cNvPr>
          <p:cNvSpPr>
            <a:spLocks noGrp="1"/>
          </p:cNvSpPr>
          <p:nvPr>
            <p:ph type="title"/>
          </p:nvPr>
        </p:nvSpPr>
        <p:spPr/>
        <p:txBody>
          <a:bodyPr>
            <a:normAutofit fontScale="90000"/>
          </a:bodyPr>
          <a:lstStyle/>
          <a:p>
            <a:pPr defTabSz="628650"/>
            <a:r>
              <a:rPr lang="fr-BE" dirty="0"/>
              <a:t>PLAN</a:t>
            </a:r>
            <a:br>
              <a:rPr lang="fr-BE" dirty="0"/>
            </a:br>
            <a:br>
              <a:rPr lang="fr-BE" dirty="0"/>
            </a:br>
            <a:r>
              <a:rPr lang="fr-BE" cap="small" dirty="0">
                <a:latin typeface="+mn-lt"/>
              </a:rPr>
              <a:t>- Introduction</a:t>
            </a:r>
            <a:br>
              <a:rPr lang="fr-BE" cap="small" dirty="0">
                <a:latin typeface="+mn-lt"/>
              </a:rPr>
            </a:br>
            <a:r>
              <a:rPr lang="fr-BE" cap="small" dirty="0">
                <a:latin typeface="+mn-lt"/>
              </a:rPr>
              <a:t>- Les différentes catégories d’</a:t>
            </a:r>
            <a:r>
              <a:rPr lang="fr-BE" cap="small" dirty="0" err="1">
                <a:latin typeface="+mn-lt"/>
              </a:rPr>
              <a:t>osp</a:t>
            </a:r>
            <a:br>
              <a:rPr lang="fr-BE" cap="small" dirty="0">
                <a:latin typeface="+mn-lt"/>
              </a:rPr>
            </a:br>
            <a:r>
              <a:rPr lang="fr-BE" cap="small" dirty="0">
                <a:latin typeface="+mn-lt"/>
              </a:rPr>
              <a:t>- Références légales</a:t>
            </a:r>
            <a:br>
              <a:rPr lang="fr-BE" cap="small" dirty="0">
                <a:latin typeface="+mn-lt"/>
              </a:rPr>
            </a:br>
            <a:r>
              <a:rPr lang="fr-BE" cap="small" dirty="0">
                <a:latin typeface="+mn-lt"/>
              </a:rPr>
              <a:t>- Le décret juge de paix</a:t>
            </a:r>
            <a:br>
              <a:rPr lang="fr-BE" cap="small" dirty="0">
                <a:latin typeface="+mn-lt"/>
              </a:rPr>
            </a:br>
            <a:r>
              <a:rPr lang="fr-BE" cap="small" dirty="0">
                <a:latin typeface="+mn-lt"/>
              </a:rPr>
              <a:t>- Le décret juge de paix (modifications principales)</a:t>
            </a:r>
            <a:br>
              <a:rPr lang="fr-BE" cap="small" dirty="0">
                <a:latin typeface="+mn-lt"/>
              </a:rPr>
            </a:br>
            <a:r>
              <a:rPr lang="fr-BE" cap="small" dirty="0">
                <a:latin typeface="+mn-lt"/>
              </a:rPr>
              <a:t>- Le décret juge de paix (éléments encore à clarifier)</a:t>
            </a:r>
            <a:br>
              <a:rPr lang="fr-BE" cap="small" dirty="0">
                <a:latin typeface="+mn-lt"/>
              </a:rPr>
            </a:br>
            <a:r>
              <a:rPr lang="fr-BE" cap="small" dirty="0">
                <a:latin typeface="+mn-lt"/>
              </a:rPr>
              <a:t>- La procédure de défaut de paiement – points 		d’attention</a:t>
            </a:r>
            <a:br>
              <a:rPr lang="fr-BE" cap="small" dirty="0">
                <a:latin typeface="+mn-lt"/>
              </a:rPr>
            </a:br>
            <a:br>
              <a:rPr lang="fr-BE" cap="small" dirty="0">
                <a:latin typeface="+mn-lt"/>
              </a:rPr>
            </a:br>
            <a:br>
              <a:rPr lang="fr-BE" cap="small" dirty="0">
                <a:latin typeface="+mn-lt"/>
              </a:rPr>
            </a:br>
            <a:br>
              <a:rPr lang="fr-BE" cap="small" dirty="0">
                <a:latin typeface="+mn-lt"/>
              </a:rPr>
            </a:br>
            <a:br>
              <a:rPr lang="fr-BE" dirty="0"/>
            </a:br>
            <a:br>
              <a:rPr lang="fr-BE" dirty="0"/>
            </a:br>
            <a:br>
              <a:rPr lang="fr-BE" dirty="0"/>
            </a:br>
            <a:endParaRPr lang="fr-BE" dirty="0"/>
          </a:p>
        </p:txBody>
      </p:sp>
      <p:sp>
        <p:nvSpPr>
          <p:cNvPr id="3" name="Rectangle 2">
            <a:extLst>
              <a:ext uri="{FF2B5EF4-FFF2-40B4-BE49-F238E27FC236}">
                <a16:creationId xmlns:a16="http://schemas.microsoft.com/office/drawing/2014/main" id="{212C2C29-1468-4899-8426-A567E88D5371}"/>
              </a:ext>
            </a:extLst>
          </p:cNvPr>
          <p:cNvSpPr/>
          <p:nvPr/>
        </p:nvSpPr>
        <p:spPr>
          <a:xfrm>
            <a:off x="694715" y="2152073"/>
            <a:ext cx="2796631" cy="381755"/>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dirty="0"/>
          </a:p>
        </p:txBody>
      </p:sp>
    </p:spTree>
    <p:extLst>
      <p:ext uri="{BB962C8B-B14F-4D97-AF65-F5344CB8AC3E}">
        <p14:creationId xmlns:p14="http://schemas.microsoft.com/office/powerpoint/2010/main" val="10574426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39781" y="685142"/>
            <a:ext cx="7989752" cy="525591"/>
          </a:xfrm>
        </p:spPr>
        <p:txBody>
          <a:bodyPr>
            <a:normAutofit/>
          </a:bodyPr>
          <a:lstStyle/>
          <a:p>
            <a:r>
              <a:rPr lang="fr-BE" dirty="0">
                <a:solidFill>
                  <a:srgbClr val="C56027"/>
                </a:solidFill>
              </a:rPr>
              <a:t>3. Références légales (</a:t>
            </a:r>
            <a:r>
              <a:rPr lang="fr-BE" cap="none" dirty="0">
                <a:solidFill>
                  <a:srgbClr val="C56027"/>
                </a:solidFill>
              </a:rPr>
              <a:t>hiérarchie des normes) </a:t>
            </a:r>
          </a:p>
        </p:txBody>
      </p:sp>
      <p:sp>
        <p:nvSpPr>
          <p:cNvPr id="4" name="Espace réservé du numéro de diapositive 3"/>
          <p:cNvSpPr>
            <a:spLocks noGrp="1"/>
          </p:cNvSpPr>
          <p:nvPr>
            <p:ph type="sldNum" sz="quarter" idx="4294967295"/>
          </p:nvPr>
        </p:nvSpPr>
        <p:spPr>
          <a:xfrm>
            <a:off x="7817409" y="5895283"/>
            <a:ext cx="770468" cy="365125"/>
          </a:xfrm>
          <a:prstGeom prst="rect">
            <a:avLst/>
          </a:prstGeom>
        </p:spPr>
        <p:txBody>
          <a:bodyPr/>
          <a:lstStyle/>
          <a:p>
            <a:fld id="{A012BC3B-0702-4DF0-9B65-FC28F4077171}" type="slidenum">
              <a:rPr lang="fr-BE" smtClean="0"/>
              <a:pPr/>
              <a:t>7</a:t>
            </a:fld>
            <a:endParaRPr lang="fr-BE" dirty="0"/>
          </a:p>
        </p:txBody>
      </p:sp>
      <p:sp>
        <p:nvSpPr>
          <p:cNvPr id="3" name="Espace réservé du contenu 2"/>
          <p:cNvSpPr>
            <a:spLocks noGrp="1"/>
          </p:cNvSpPr>
          <p:nvPr>
            <p:ph idx="4294967295"/>
          </p:nvPr>
        </p:nvSpPr>
        <p:spPr>
          <a:xfrm>
            <a:off x="439781" y="1210733"/>
            <a:ext cx="7989888" cy="4315355"/>
          </a:xfrm>
        </p:spPr>
        <p:txBody>
          <a:bodyPr anchor="t">
            <a:normAutofit/>
          </a:bodyPr>
          <a:lstStyle/>
          <a:p>
            <a:pPr marL="0" indent="0">
              <a:buSzPct val="100000"/>
              <a:buNone/>
            </a:pPr>
            <a:endParaRPr lang="fr-BE" i="1" dirty="0">
              <a:sym typeface="Wingdings" panose="05000000000000000000" pitchFamily="2" charset="2"/>
            </a:endParaRPr>
          </a:p>
          <a:p>
            <a:pPr marL="0" indent="0">
              <a:buSzPct val="100000"/>
              <a:buNone/>
            </a:pPr>
            <a:endParaRPr lang="fr-BE" i="1" dirty="0">
              <a:sym typeface="Wingdings" panose="05000000000000000000" pitchFamily="2" charset="2"/>
            </a:endParaRPr>
          </a:p>
          <a:p>
            <a:pPr marL="0" indent="0">
              <a:buSzPct val="100000"/>
              <a:buNone/>
            </a:pPr>
            <a:endParaRPr lang="fr-BE" i="1" dirty="0">
              <a:sym typeface="Wingdings" panose="05000000000000000000" pitchFamily="2" charset="2"/>
            </a:endParaRPr>
          </a:p>
          <a:p>
            <a:pPr marL="0" indent="0">
              <a:buSzPct val="100000"/>
              <a:buNone/>
            </a:pPr>
            <a:endParaRPr lang="fr-BE" i="1" dirty="0">
              <a:sym typeface="Wingdings" panose="05000000000000000000" pitchFamily="2" charset="2"/>
            </a:endParaRPr>
          </a:p>
          <a:p>
            <a:pPr marL="0" indent="0">
              <a:buSzPct val="100000"/>
              <a:buNone/>
            </a:pPr>
            <a:endParaRPr lang="fr-BE" i="1" dirty="0">
              <a:sym typeface="Wingdings" panose="05000000000000000000" pitchFamily="2" charset="2"/>
            </a:endParaRPr>
          </a:p>
          <a:p>
            <a:pPr marL="0" indent="0">
              <a:buSzPct val="100000"/>
              <a:buNone/>
            </a:pPr>
            <a:endParaRPr lang="fr-BE" dirty="0">
              <a:sym typeface="Wingdings" panose="05000000000000000000" pitchFamily="2" charset="2"/>
            </a:endParaRPr>
          </a:p>
          <a:p>
            <a:pPr marL="0" indent="0">
              <a:buSzPct val="100000"/>
              <a:buNone/>
            </a:pPr>
            <a:endParaRPr lang="fr-BE" dirty="0">
              <a:sym typeface="Wingdings" panose="05000000000000000000" pitchFamily="2" charset="2"/>
            </a:endParaRPr>
          </a:p>
        </p:txBody>
      </p:sp>
      <p:sp>
        <p:nvSpPr>
          <p:cNvPr id="5" name="Titre 1"/>
          <p:cNvSpPr txBox="1">
            <a:spLocks/>
          </p:cNvSpPr>
          <p:nvPr/>
        </p:nvSpPr>
        <p:spPr>
          <a:xfrm>
            <a:off x="837714" y="1132535"/>
            <a:ext cx="7989752" cy="525591"/>
          </a:xfrm>
          <a:prstGeom prst="rect">
            <a:avLst/>
          </a:prstGeom>
        </p:spPr>
        <p:txBody>
          <a:bodyPr>
            <a:normAutofit/>
          </a:bodyPr>
          <a:lstStyle>
            <a:lvl1pPr algn="l" defTabSz="457200" rtl="0" eaLnBrk="1" latinLnBrk="0" hangingPunct="1">
              <a:spcBef>
                <a:spcPct val="0"/>
              </a:spcBef>
              <a:buNone/>
              <a:defRPr sz="2400" b="1" kern="1200" cap="all">
                <a:solidFill>
                  <a:srgbClr val="076F7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fr-BE" sz="2000" dirty="0"/>
          </a:p>
        </p:txBody>
      </p:sp>
      <p:pic>
        <p:nvPicPr>
          <p:cNvPr id="6" name="Image 5">
            <a:extLst>
              <a:ext uri="{FF2B5EF4-FFF2-40B4-BE49-F238E27FC236}">
                <a16:creationId xmlns:a16="http://schemas.microsoft.com/office/drawing/2014/main" id="{7F8121F7-CB0F-F95E-CE6F-008628CD54B5}"/>
              </a:ext>
            </a:extLst>
          </p:cNvPr>
          <p:cNvPicPr>
            <a:picLocks noChangeAspect="1"/>
          </p:cNvPicPr>
          <p:nvPr/>
        </p:nvPicPr>
        <p:blipFill>
          <a:blip r:embed="rId2"/>
          <a:stretch>
            <a:fillRect/>
          </a:stretch>
        </p:blipFill>
        <p:spPr>
          <a:xfrm>
            <a:off x="1444481" y="1264732"/>
            <a:ext cx="6255038" cy="4328535"/>
          </a:xfrm>
          <a:prstGeom prst="rect">
            <a:avLst/>
          </a:prstGeom>
        </p:spPr>
      </p:pic>
    </p:spTree>
    <p:extLst>
      <p:ext uri="{BB962C8B-B14F-4D97-AF65-F5344CB8AC3E}">
        <p14:creationId xmlns:p14="http://schemas.microsoft.com/office/powerpoint/2010/main" val="2568085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39781" y="685142"/>
            <a:ext cx="7989752" cy="525591"/>
          </a:xfrm>
        </p:spPr>
        <p:txBody>
          <a:bodyPr>
            <a:normAutofit/>
          </a:bodyPr>
          <a:lstStyle/>
          <a:p>
            <a:r>
              <a:rPr lang="fr-BE" dirty="0">
                <a:solidFill>
                  <a:srgbClr val="C56027"/>
                </a:solidFill>
              </a:rPr>
              <a:t>3. Références légales (</a:t>
            </a:r>
            <a:r>
              <a:rPr lang="fr-BE" cap="none" dirty="0">
                <a:solidFill>
                  <a:srgbClr val="C56027"/>
                </a:solidFill>
              </a:rPr>
              <a:t>hiérarchie des normes) </a:t>
            </a:r>
          </a:p>
        </p:txBody>
      </p:sp>
      <p:sp>
        <p:nvSpPr>
          <p:cNvPr id="4" name="Espace réservé du numéro de diapositive 3"/>
          <p:cNvSpPr>
            <a:spLocks noGrp="1"/>
          </p:cNvSpPr>
          <p:nvPr>
            <p:ph type="sldNum" sz="quarter" idx="4294967295"/>
          </p:nvPr>
        </p:nvSpPr>
        <p:spPr>
          <a:xfrm>
            <a:off x="7817409" y="5895283"/>
            <a:ext cx="770468" cy="365125"/>
          </a:xfrm>
          <a:prstGeom prst="rect">
            <a:avLst/>
          </a:prstGeom>
        </p:spPr>
        <p:txBody>
          <a:bodyPr/>
          <a:lstStyle/>
          <a:p>
            <a:fld id="{A012BC3B-0702-4DF0-9B65-FC28F4077171}" type="slidenum">
              <a:rPr lang="fr-BE" smtClean="0"/>
              <a:pPr/>
              <a:t>8</a:t>
            </a:fld>
            <a:endParaRPr lang="fr-BE" dirty="0"/>
          </a:p>
        </p:txBody>
      </p:sp>
      <p:sp>
        <p:nvSpPr>
          <p:cNvPr id="3" name="Espace réservé du contenu 2"/>
          <p:cNvSpPr>
            <a:spLocks noGrp="1"/>
          </p:cNvSpPr>
          <p:nvPr>
            <p:ph idx="4294967295"/>
          </p:nvPr>
        </p:nvSpPr>
        <p:spPr>
          <a:xfrm>
            <a:off x="439781" y="1210733"/>
            <a:ext cx="7989888" cy="4315355"/>
          </a:xfrm>
        </p:spPr>
        <p:txBody>
          <a:bodyPr anchor="t">
            <a:normAutofit/>
          </a:bodyPr>
          <a:lstStyle/>
          <a:p>
            <a:pPr marL="0" indent="0">
              <a:buSzPct val="100000"/>
              <a:buNone/>
            </a:pPr>
            <a:endParaRPr lang="fr-BE" i="1" dirty="0">
              <a:sym typeface="Wingdings" panose="05000000000000000000" pitchFamily="2" charset="2"/>
            </a:endParaRPr>
          </a:p>
          <a:p>
            <a:pPr marL="0" indent="0">
              <a:buSzPct val="100000"/>
              <a:buNone/>
            </a:pPr>
            <a:endParaRPr lang="fr-BE" i="1" dirty="0">
              <a:sym typeface="Wingdings" panose="05000000000000000000" pitchFamily="2" charset="2"/>
            </a:endParaRPr>
          </a:p>
          <a:p>
            <a:pPr marL="0" indent="0">
              <a:buSzPct val="100000"/>
              <a:buNone/>
            </a:pPr>
            <a:endParaRPr lang="fr-BE" i="1" dirty="0">
              <a:sym typeface="Wingdings" panose="05000000000000000000" pitchFamily="2" charset="2"/>
            </a:endParaRPr>
          </a:p>
          <a:p>
            <a:pPr marL="0" indent="0" algn="just">
              <a:buFont typeface="Wingdings 2" panose="05020102010507070707" pitchFamily="18" charset="2"/>
              <a:buNone/>
              <a:defRPr/>
            </a:pPr>
            <a:endParaRPr lang="fr-BE" dirty="0">
              <a:solidFill>
                <a:srgbClr val="002060"/>
              </a:solidFill>
              <a:sym typeface="Wingdings" panose="05000000000000000000" pitchFamily="2" charset="2"/>
            </a:endParaRPr>
          </a:p>
          <a:p>
            <a:pPr marL="0" indent="0" algn="just">
              <a:buFont typeface="Wingdings 2" panose="05020102010507070707" pitchFamily="18" charset="2"/>
              <a:buNone/>
              <a:defRPr/>
            </a:pPr>
            <a:endParaRPr lang="fr-BE" dirty="0">
              <a:solidFill>
                <a:srgbClr val="002060"/>
              </a:solidFill>
              <a:sym typeface="Wingdings" panose="05000000000000000000" pitchFamily="2" charset="2"/>
            </a:endParaRPr>
          </a:p>
          <a:p>
            <a:pPr marL="0" indent="0">
              <a:buSzPct val="100000"/>
              <a:buNone/>
            </a:pPr>
            <a:endParaRPr lang="fr-BE" dirty="0">
              <a:sym typeface="Wingdings" panose="05000000000000000000" pitchFamily="2" charset="2"/>
            </a:endParaRPr>
          </a:p>
          <a:p>
            <a:pPr marL="0" indent="0">
              <a:buSzPct val="100000"/>
              <a:buNone/>
            </a:pPr>
            <a:endParaRPr lang="fr-BE" u="sng" cap="small" dirty="0">
              <a:solidFill>
                <a:srgbClr val="002060"/>
              </a:solidFill>
              <a:sym typeface="Wingdings" panose="05000000000000000000" pitchFamily="2" charset="2"/>
            </a:endParaRPr>
          </a:p>
        </p:txBody>
      </p:sp>
      <p:sp>
        <p:nvSpPr>
          <p:cNvPr id="5" name="Titre 1"/>
          <p:cNvSpPr txBox="1">
            <a:spLocks/>
          </p:cNvSpPr>
          <p:nvPr/>
        </p:nvSpPr>
        <p:spPr>
          <a:xfrm>
            <a:off x="837714" y="1132535"/>
            <a:ext cx="7989752" cy="4315355"/>
          </a:xfrm>
          <a:prstGeom prst="rect">
            <a:avLst/>
          </a:prstGeom>
        </p:spPr>
        <p:txBody>
          <a:bodyPr>
            <a:normAutofit/>
          </a:bodyPr>
          <a:lstStyle>
            <a:lvl1pPr algn="l" defTabSz="457200" rtl="0" eaLnBrk="1" latinLnBrk="0" hangingPunct="1">
              <a:spcBef>
                <a:spcPct val="0"/>
              </a:spcBef>
              <a:buNone/>
              <a:defRPr sz="2400" b="1" kern="1200" cap="all">
                <a:solidFill>
                  <a:srgbClr val="076F7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just">
              <a:spcBef>
                <a:spcPct val="20000"/>
              </a:spcBef>
              <a:spcAft>
                <a:spcPts val="600"/>
              </a:spcAft>
              <a:buClr>
                <a:srgbClr val="076F7E"/>
              </a:buClr>
              <a:buSzPct val="100000"/>
              <a:buFont typeface="Wingdings 2" panose="05020102010507070707" pitchFamily="18" charset="2"/>
              <a:buNone/>
              <a:defRPr/>
            </a:pPr>
            <a:r>
              <a:rPr lang="fr-BE" sz="1800" u="sng" cap="small" dirty="0">
                <a:solidFill>
                  <a:schemeClr val="bg1"/>
                </a:solidFill>
                <a:highlight>
                  <a:srgbClr val="67CCEB"/>
                </a:highlight>
                <a:latin typeface="+mn-lt"/>
                <a:ea typeface="+mn-ea"/>
                <a:cs typeface="+mn-cs"/>
              </a:rPr>
              <a:t>Décrets</a:t>
            </a:r>
          </a:p>
          <a:p>
            <a:pPr marL="0" indent="0" algn="just">
              <a:spcBef>
                <a:spcPct val="20000"/>
              </a:spcBef>
              <a:spcAft>
                <a:spcPts val="600"/>
              </a:spcAft>
              <a:buClr>
                <a:srgbClr val="076F7E"/>
              </a:buClr>
              <a:buSzPct val="100000"/>
              <a:buFont typeface="Wingdings 2" panose="05020102010507070707" pitchFamily="18" charset="2"/>
              <a:buNone/>
              <a:defRPr/>
            </a:pPr>
            <a:endParaRPr lang="fr-BE" sz="1800" b="0" cap="none" dirty="0">
              <a:solidFill>
                <a:srgbClr val="002060"/>
              </a:solidFill>
              <a:latin typeface="+mn-lt"/>
              <a:ea typeface="+mn-ea"/>
              <a:cs typeface="+mn-cs"/>
            </a:endParaRPr>
          </a:p>
          <a:p>
            <a:pPr algn="just">
              <a:spcBef>
                <a:spcPct val="20000"/>
              </a:spcBef>
              <a:spcAft>
                <a:spcPts val="600"/>
              </a:spcAft>
              <a:buClr>
                <a:srgbClr val="076F7E"/>
              </a:buClr>
              <a:buSzPct val="100000"/>
              <a:buFont typeface="Wingdings 2" panose="05020102010507070707" pitchFamily="18" charset="2"/>
              <a:defRPr/>
            </a:pPr>
            <a:r>
              <a:rPr lang="fr-BE" sz="1800" b="0" cap="none" dirty="0">
                <a:solidFill>
                  <a:srgbClr val="002060"/>
                </a:solidFill>
                <a:latin typeface="+mn-lt"/>
                <a:ea typeface="+mn-ea"/>
                <a:cs typeface="+mn-cs"/>
              </a:rPr>
              <a:t>Articles 33 à 34 ter du  décret du 12 avril 2001 relatif à l’organisation du marché régional de l’électricité </a:t>
            </a:r>
            <a:r>
              <a:rPr lang="fr-BE" sz="1800" b="0" cap="none" dirty="0">
                <a:solidFill>
                  <a:srgbClr val="002060"/>
                </a:solidFill>
                <a:effectLst>
                  <a:outerShdw blurRad="38100" dist="38100" dir="2700000" algn="tl">
                    <a:srgbClr val="000000">
                      <a:alpha val="43137"/>
                    </a:srgbClr>
                  </a:outerShdw>
                </a:effectLst>
                <a:latin typeface="+mn-lt"/>
                <a:ea typeface="+mn-ea"/>
                <a:cs typeface="+mn-cs"/>
              </a:rPr>
              <a:t>(Décret élec) .</a:t>
            </a:r>
          </a:p>
          <a:p>
            <a:pPr marL="0" indent="0" algn="just">
              <a:spcBef>
                <a:spcPct val="20000"/>
              </a:spcBef>
              <a:spcAft>
                <a:spcPts val="600"/>
              </a:spcAft>
              <a:buClr>
                <a:srgbClr val="076F7E"/>
              </a:buClr>
              <a:buSzPct val="100000"/>
              <a:buFont typeface="Wingdings 2" panose="05020102010507070707" pitchFamily="18" charset="2"/>
              <a:buNone/>
              <a:defRPr/>
            </a:pPr>
            <a:endParaRPr lang="fr-BE" sz="1800" b="0" cap="none" dirty="0">
              <a:solidFill>
                <a:srgbClr val="002060"/>
              </a:solidFill>
              <a:latin typeface="+mn-lt"/>
              <a:ea typeface="+mn-ea"/>
              <a:cs typeface="+mn-cs"/>
            </a:endParaRPr>
          </a:p>
          <a:p>
            <a:pPr algn="just">
              <a:spcBef>
                <a:spcPct val="20000"/>
              </a:spcBef>
              <a:spcAft>
                <a:spcPts val="600"/>
              </a:spcAft>
              <a:buClr>
                <a:srgbClr val="076F7E"/>
              </a:buClr>
              <a:buSzPct val="100000"/>
              <a:buFont typeface="Wingdings 2" panose="05020102010507070707" pitchFamily="18" charset="2"/>
              <a:defRPr/>
            </a:pPr>
            <a:r>
              <a:rPr lang="fr-BE" sz="1800" b="0" cap="none" dirty="0">
                <a:solidFill>
                  <a:srgbClr val="002060"/>
                </a:solidFill>
                <a:latin typeface="+mn-lt"/>
                <a:ea typeface="+mn-ea"/>
                <a:cs typeface="+mn-cs"/>
              </a:rPr>
              <a:t>Articles 31 bis à 33 bis du décret du 19 décembre 2002 relatif à l’organisation du marché régional du gaz </a:t>
            </a:r>
            <a:r>
              <a:rPr lang="fr-BE" sz="1800" b="0" cap="none" dirty="0">
                <a:solidFill>
                  <a:srgbClr val="002060"/>
                </a:solidFill>
                <a:effectLst>
                  <a:outerShdw blurRad="38100" dist="38100" dir="2700000" algn="tl">
                    <a:srgbClr val="000000">
                      <a:alpha val="43137"/>
                    </a:srgbClr>
                  </a:outerShdw>
                </a:effectLst>
                <a:latin typeface="+mn-lt"/>
                <a:ea typeface="+mn-ea"/>
                <a:cs typeface="+mn-cs"/>
              </a:rPr>
              <a:t>(Décret gaz) .</a:t>
            </a:r>
          </a:p>
        </p:txBody>
      </p:sp>
      <p:pic>
        <p:nvPicPr>
          <p:cNvPr id="9" name="Image 8">
            <a:extLst>
              <a:ext uri="{FF2B5EF4-FFF2-40B4-BE49-F238E27FC236}">
                <a16:creationId xmlns:a16="http://schemas.microsoft.com/office/drawing/2014/main" id="{1460E46F-97EB-A80D-6A79-7881C474060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5910" y="2238280"/>
            <a:ext cx="650630" cy="650630"/>
          </a:xfrm>
          <a:prstGeom prst="rect">
            <a:avLst/>
          </a:prstGeom>
        </p:spPr>
      </p:pic>
      <p:pic>
        <p:nvPicPr>
          <p:cNvPr id="10" name="Image 9">
            <a:extLst>
              <a:ext uri="{FF2B5EF4-FFF2-40B4-BE49-F238E27FC236}">
                <a16:creationId xmlns:a16="http://schemas.microsoft.com/office/drawing/2014/main" id="{E44FDF86-4E15-90E8-6E24-2796B423CDA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56989" y="3619509"/>
            <a:ext cx="765493" cy="558571"/>
          </a:xfrm>
          <a:prstGeom prst="rect">
            <a:avLst/>
          </a:prstGeom>
        </p:spPr>
      </p:pic>
    </p:spTree>
    <p:extLst>
      <p:ext uri="{BB962C8B-B14F-4D97-AF65-F5344CB8AC3E}">
        <p14:creationId xmlns:p14="http://schemas.microsoft.com/office/powerpoint/2010/main" val="3904271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barn(inVertical)">
                                      <p:cBhvr>
                                        <p:cTn id="7" dur="500"/>
                                        <p:tgtEl>
                                          <p:spTgt spid="5">
                                            <p:txEl>
                                              <p:pRg st="2" end="2"/>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animEffect transition="in" filter="barn(inVertical)">
                                      <p:cBhvr>
                                        <p:cTn id="15" dur="500"/>
                                        <p:tgtEl>
                                          <p:spTgt spid="5">
                                            <p:txEl>
                                              <p:pRg st="4" end="4"/>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inVertical)">
                                      <p:cBhvr>
                                        <p:cTn id="1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39781" y="685142"/>
            <a:ext cx="7989752" cy="525591"/>
          </a:xfrm>
        </p:spPr>
        <p:txBody>
          <a:bodyPr>
            <a:normAutofit/>
          </a:bodyPr>
          <a:lstStyle/>
          <a:p>
            <a:r>
              <a:rPr lang="fr-BE" dirty="0">
                <a:solidFill>
                  <a:srgbClr val="C56027"/>
                </a:solidFill>
              </a:rPr>
              <a:t>3. Références légales (</a:t>
            </a:r>
            <a:r>
              <a:rPr lang="fr-BE" cap="none" dirty="0">
                <a:solidFill>
                  <a:srgbClr val="C56027"/>
                </a:solidFill>
              </a:rPr>
              <a:t>hiérarchie des normes) </a:t>
            </a:r>
          </a:p>
        </p:txBody>
      </p:sp>
      <p:sp>
        <p:nvSpPr>
          <p:cNvPr id="4" name="Espace réservé du numéro de diapositive 3"/>
          <p:cNvSpPr>
            <a:spLocks noGrp="1"/>
          </p:cNvSpPr>
          <p:nvPr>
            <p:ph type="sldNum" sz="quarter" idx="4294967295"/>
          </p:nvPr>
        </p:nvSpPr>
        <p:spPr>
          <a:xfrm>
            <a:off x="7817409" y="5895283"/>
            <a:ext cx="770468" cy="365125"/>
          </a:xfrm>
          <a:prstGeom prst="rect">
            <a:avLst/>
          </a:prstGeom>
        </p:spPr>
        <p:txBody>
          <a:bodyPr/>
          <a:lstStyle/>
          <a:p>
            <a:fld id="{A012BC3B-0702-4DF0-9B65-FC28F4077171}" type="slidenum">
              <a:rPr lang="fr-BE" smtClean="0"/>
              <a:pPr/>
              <a:t>9</a:t>
            </a:fld>
            <a:endParaRPr lang="fr-BE" dirty="0"/>
          </a:p>
        </p:txBody>
      </p:sp>
      <p:sp>
        <p:nvSpPr>
          <p:cNvPr id="3" name="Espace réservé du contenu 2"/>
          <p:cNvSpPr>
            <a:spLocks noGrp="1"/>
          </p:cNvSpPr>
          <p:nvPr>
            <p:ph idx="4294967295"/>
          </p:nvPr>
        </p:nvSpPr>
        <p:spPr>
          <a:xfrm>
            <a:off x="439781" y="1210733"/>
            <a:ext cx="7989888" cy="4315355"/>
          </a:xfrm>
        </p:spPr>
        <p:txBody>
          <a:bodyPr anchor="t">
            <a:normAutofit/>
          </a:bodyPr>
          <a:lstStyle/>
          <a:p>
            <a:pPr marL="0" indent="0">
              <a:buSzPct val="100000"/>
              <a:buNone/>
            </a:pPr>
            <a:endParaRPr lang="fr-BE" i="1" dirty="0">
              <a:sym typeface="Wingdings" panose="05000000000000000000" pitchFamily="2" charset="2"/>
            </a:endParaRPr>
          </a:p>
          <a:p>
            <a:pPr marL="0" indent="0">
              <a:buSzPct val="100000"/>
              <a:buNone/>
            </a:pPr>
            <a:endParaRPr lang="fr-BE" i="1" dirty="0">
              <a:sym typeface="Wingdings" panose="05000000000000000000" pitchFamily="2" charset="2"/>
            </a:endParaRPr>
          </a:p>
          <a:p>
            <a:pPr marL="0" indent="0">
              <a:buSzPct val="100000"/>
              <a:buNone/>
            </a:pPr>
            <a:endParaRPr lang="fr-BE" i="1" dirty="0">
              <a:sym typeface="Wingdings" panose="05000000000000000000" pitchFamily="2" charset="2"/>
            </a:endParaRPr>
          </a:p>
          <a:p>
            <a:pPr marL="0" indent="0" algn="just">
              <a:buFont typeface="Wingdings 2" panose="05020102010507070707" pitchFamily="18" charset="2"/>
              <a:buNone/>
              <a:defRPr/>
            </a:pPr>
            <a:endParaRPr lang="fr-BE" dirty="0">
              <a:solidFill>
                <a:srgbClr val="002060"/>
              </a:solidFill>
              <a:sym typeface="Wingdings" panose="05000000000000000000" pitchFamily="2" charset="2"/>
            </a:endParaRPr>
          </a:p>
          <a:p>
            <a:pPr marL="0" indent="0" algn="just">
              <a:buFont typeface="Wingdings 2" panose="05020102010507070707" pitchFamily="18" charset="2"/>
              <a:buNone/>
              <a:defRPr/>
            </a:pPr>
            <a:endParaRPr lang="fr-BE" dirty="0">
              <a:solidFill>
                <a:srgbClr val="002060"/>
              </a:solidFill>
              <a:sym typeface="Wingdings" panose="05000000000000000000" pitchFamily="2" charset="2"/>
            </a:endParaRPr>
          </a:p>
          <a:p>
            <a:pPr marL="0" indent="0">
              <a:buSzPct val="100000"/>
              <a:buNone/>
            </a:pPr>
            <a:endParaRPr lang="fr-BE" dirty="0">
              <a:sym typeface="Wingdings" panose="05000000000000000000" pitchFamily="2" charset="2"/>
            </a:endParaRPr>
          </a:p>
          <a:p>
            <a:pPr marL="0" indent="0">
              <a:buSzPct val="100000"/>
              <a:buNone/>
            </a:pPr>
            <a:endParaRPr lang="fr-BE" u="sng" cap="small" dirty="0">
              <a:solidFill>
                <a:srgbClr val="002060"/>
              </a:solidFill>
              <a:sym typeface="Wingdings" panose="05000000000000000000" pitchFamily="2" charset="2"/>
            </a:endParaRPr>
          </a:p>
        </p:txBody>
      </p:sp>
      <p:sp>
        <p:nvSpPr>
          <p:cNvPr id="5" name="Titre 1"/>
          <p:cNvSpPr txBox="1">
            <a:spLocks/>
          </p:cNvSpPr>
          <p:nvPr/>
        </p:nvSpPr>
        <p:spPr>
          <a:xfrm>
            <a:off x="837714" y="1132535"/>
            <a:ext cx="7989752" cy="4315355"/>
          </a:xfrm>
          <a:prstGeom prst="rect">
            <a:avLst/>
          </a:prstGeom>
        </p:spPr>
        <p:txBody>
          <a:bodyPr>
            <a:normAutofit/>
          </a:bodyPr>
          <a:lstStyle>
            <a:lvl1pPr algn="l" defTabSz="457200" rtl="0" eaLnBrk="1" latinLnBrk="0" hangingPunct="1">
              <a:spcBef>
                <a:spcPct val="0"/>
              </a:spcBef>
              <a:buNone/>
              <a:defRPr sz="2400" b="1" kern="1200" cap="all">
                <a:solidFill>
                  <a:srgbClr val="076F7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just">
              <a:spcBef>
                <a:spcPct val="20000"/>
              </a:spcBef>
              <a:spcAft>
                <a:spcPts val="600"/>
              </a:spcAft>
              <a:buClr>
                <a:srgbClr val="076F7E"/>
              </a:buClr>
              <a:buSzPct val="100000"/>
              <a:buFont typeface="Wingdings 2" panose="05020102010507070707" pitchFamily="18" charset="2"/>
              <a:buNone/>
              <a:defRPr/>
            </a:pPr>
            <a:r>
              <a:rPr lang="fr-BE" sz="1800" u="sng" cap="small" dirty="0">
                <a:solidFill>
                  <a:schemeClr val="bg1"/>
                </a:solidFill>
                <a:highlight>
                  <a:srgbClr val="076F7E"/>
                </a:highlight>
                <a:latin typeface="+mn-lt"/>
                <a:ea typeface="+mn-ea"/>
                <a:cs typeface="+mn-cs"/>
              </a:rPr>
              <a:t>Arrêtés du G.W. </a:t>
            </a:r>
          </a:p>
          <a:p>
            <a:pPr marL="0" indent="0" algn="just">
              <a:spcBef>
                <a:spcPct val="20000"/>
              </a:spcBef>
              <a:spcAft>
                <a:spcPts val="600"/>
              </a:spcAft>
              <a:buClr>
                <a:srgbClr val="076F7E"/>
              </a:buClr>
              <a:buSzPct val="100000"/>
              <a:buFont typeface="Wingdings 2" panose="05020102010507070707" pitchFamily="18" charset="2"/>
              <a:buNone/>
              <a:defRPr/>
            </a:pPr>
            <a:endParaRPr lang="fr-BE" sz="1800" b="0" cap="none" dirty="0">
              <a:solidFill>
                <a:srgbClr val="002060"/>
              </a:solidFill>
              <a:latin typeface="+mn-lt"/>
              <a:ea typeface="+mn-ea"/>
              <a:cs typeface="+mn-cs"/>
            </a:endParaRPr>
          </a:p>
          <a:p>
            <a:pPr marL="285750" indent="-285750" algn="just">
              <a:spcBef>
                <a:spcPct val="20000"/>
              </a:spcBef>
              <a:spcAft>
                <a:spcPts val="600"/>
              </a:spcAft>
              <a:buClr>
                <a:srgbClr val="076F7E"/>
              </a:buClr>
              <a:buSzPct val="100000"/>
              <a:buFont typeface="Arial" panose="020B0604020202020204" pitchFamily="34" charset="0"/>
              <a:buChar char="•"/>
              <a:defRPr/>
            </a:pPr>
            <a:r>
              <a:rPr lang="fr-BE" sz="1800" b="0" cap="none" dirty="0">
                <a:solidFill>
                  <a:srgbClr val="002060"/>
                </a:solidFill>
                <a:latin typeface="+mn-lt"/>
                <a:ea typeface="+mn-ea"/>
                <a:cs typeface="+mn-cs"/>
              </a:rPr>
              <a:t>Arrêté du 30 mars 2006 relatif aux obligations de service public dans le marché de l’électricité </a:t>
            </a:r>
            <a:r>
              <a:rPr lang="fr-BE" sz="1800" b="0" cap="none" dirty="0">
                <a:solidFill>
                  <a:srgbClr val="002060"/>
                </a:solidFill>
                <a:effectLst>
                  <a:outerShdw blurRad="38100" dist="38100" dir="2700000" algn="tl">
                    <a:srgbClr val="000000">
                      <a:alpha val="43137"/>
                    </a:srgbClr>
                  </a:outerShdw>
                </a:effectLst>
                <a:latin typeface="+mn-lt"/>
                <a:ea typeface="+mn-ea"/>
                <a:cs typeface="+mn-cs"/>
              </a:rPr>
              <a:t>(AGW OSP élec).</a:t>
            </a:r>
          </a:p>
          <a:p>
            <a:pPr marL="0" indent="0" algn="just">
              <a:spcBef>
                <a:spcPct val="20000"/>
              </a:spcBef>
              <a:spcAft>
                <a:spcPts val="600"/>
              </a:spcAft>
              <a:buClr>
                <a:srgbClr val="076F7E"/>
              </a:buClr>
              <a:buSzPct val="100000"/>
              <a:buFont typeface="Wingdings 2" panose="05020102010507070707" pitchFamily="18" charset="2"/>
              <a:buNone/>
              <a:defRPr/>
            </a:pPr>
            <a:endParaRPr lang="fr-BE" sz="1800" b="0" cap="none" dirty="0">
              <a:solidFill>
                <a:srgbClr val="002060"/>
              </a:solidFill>
              <a:latin typeface="+mn-lt"/>
              <a:ea typeface="+mn-ea"/>
              <a:cs typeface="+mn-cs"/>
            </a:endParaRPr>
          </a:p>
          <a:p>
            <a:pPr marL="285750" indent="-285750" algn="just">
              <a:spcBef>
                <a:spcPct val="20000"/>
              </a:spcBef>
              <a:spcAft>
                <a:spcPts val="600"/>
              </a:spcAft>
              <a:buClr>
                <a:srgbClr val="076F7E"/>
              </a:buClr>
              <a:buSzPct val="100000"/>
              <a:buFont typeface="Arial" panose="020B0604020202020204" pitchFamily="34" charset="0"/>
              <a:buChar char="•"/>
              <a:defRPr/>
            </a:pPr>
            <a:r>
              <a:rPr lang="fr-BE" sz="1800" b="0" cap="none" dirty="0">
                <a:solidFill>
                  <a:srgbClr val="002060"/>
                </a:solidFill>
                <a:latin typeface="+mn-lt"/>
                <a:ea typeface="+mn-ea"/>
                <a:cs typeface="+mn-cs"/>
              </a:rPr>
              <a:t>Arrêté du 30 mars 2006 relatif aux obligations de service public dans le marché du gaz </a:t>
            </a:r>
            <a:r>
              <a:rPr lang="fr-BE" sz="1800" b="0" cap="none" dirty="0">
                <a:solidFill>
                  <a:srgbClr val="002060"/>
                </a:solidFill>
                <a:effectLst>
                  <a:outerShdw blurRad="38100" dist="38100" dir="2700000" algn="tl">
                    <a:srgbClr val="000000">
                      <a:alpha val="43137"/>
                    </a:srgbClr>
                  </a:outerShdw>
                </a:effectLst>
                <a:latin typeface="+mn-lt"/>
                <a:ea typeface="+mn-ea"/>
                <a:cs typeface="+mn-cs"/>
              </a:rPr>
              <a:t>(AGW OSP gaz).</a:t>
            </a:r>
          </a:p>
          <a:p>
            <a:pPr marL="285750" indent="-285750" algn="just">
              <a:spcBef>
                <a:spcPct val="20000"/>
              </a:spcBef>
              <a:spcAft>
                <a:spcPts val="600"/>
              </a:spcAft>
              <a:buClr>
                <a:srgbClr val="076F7E"/>
              </a:buClr>
              <a:buSzPct val="100000"/>
              <a:buFont typeface="Arial" panose="020B0604020202020204" pitchFamily="34" charset="0"/>
              <a:buChar char="•"/>
              <a:defRPr/>
            </a:pPr>
            <a:endParaRPr lang="fr-BE" sz="1800" b="0" cap="none" dirty="0">
              <a:solidFill>
                <a:srgbClr val="002060"/>
              </a:solidFill>
              <a:latin typeface="+mn-lt"/>
              <a:ea typeface="+mn-ea"/>
              <a:cs typeface="+mn-cs"/>
            </a:endParaRPr>
          </a:p>
          <a:p>
            <a:pPr marL="285750" indent="-285750" algn="just">
              <a:spcBef>
                <a:spcPct val="20000"/>
              </a:spcBef>
              <a:spcAft>
                <a:spcPts val="600"/>
              </a:spcAft>
              <a:buClr>
                <a:srgbClr val="076F7E"/>
              </a:buClr>
              <a:buSzPct val="100000"/>
              <a:buFont typeface="Arial" panose="020B0604020202020204" pitchFamily="34" charset="0"/>
              <a:buChar char="•"/>
              <a:defRPr/>
            </a:pPr>
            <a:r>
              <a:rPr lang="fr-BE" sz="1800" b="0" cap="none" dirty="0">
                <a:solidFill>
                  <a:srgbClr val="002060"/>
                </a:solidFill>
                <a:latin typeface="+mn-lt"/>
                <a:ea typeface="+mn-ea"/>
                <a:cs typeface="+mn-cs"/>
              </a:rPr>
              <a:t>Arrêté du 17 juillet 2003 relatif à la commission locale pour l’énergie </a:t>
            </a:r>
            <a:r>
              <a:rPr lang="fr-BE" sz="1800" b="0" cap="none" dirty="0">
                <a:solidFill>
                  <a:srgbClr val="002060"/>
                </a:solidFill>
                <a:effectLst>
                  <a:outerShdw blurRad="38100" dist="38100" dir="2700000" algn="tl">
                    <a:srgbClr val="000000">
                      <a:alpha val="43137"/>
                    </a:srgbClr>
                  </a:outerShdw>
                </a:effectLst>
                <a:latin typeface="+mn-lt"/>
                <a:ea typeface="+mn-ea"/>
                <a:cs typeface="+mn-cs"/>
              </a:rPr>
              <a:t>(AGW CLE).   </a:t>
            </a:r>
          </a:p>
        </p:txBody>
      </p:sp>
      <p:pic>
        <p:nvPicPr>
          <p:cNvPr id="9" name="Image 8">
            <a:extLst>
              <a:ext uri="{FF2B5EF4-FFF2-40B4-BE49-F238E27FC236}">
                <a16:creationId xmlns:a16="http://schemas.microsoft.com/office/drawing/2014/main" id="{1460E46F-97EB-A80D-6A79-7881C474060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06419" y="2224426"/>
            <a:ext cx="650630" cy="650630"/>
          </a:xfrm>
          <a:prstGeom prst="rect">
            <a:avLst/>
          </a:prstGeom>
        </p:spPr>
      </p:pic>
      <p:pic>
        <p:nvPicPr>
          <p:cNvPr id="10" name="Image 9">
            <a:extLst>
              <a:ext uri="{FF2B5EF4-FFF2-40B4-BE49-F238E27FC236}">
                <a16:creationId xmlns:a16="http://schemas.microsoft.com/office/drawing/2014/main" id="{E44FDF86-4E15-90E8-6E24-2796B423CDA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67590" y="3429000"/>
            <a:ext cx="765493" cy="558571"/>
          </a:xfrm>
          <a:prstGeom prst="rect">
            <a:avLst/>
          </a:prstGeom>
        </p:spPr>
      </p:pic>
      <p:pic>
        <p:nvPicPr>
          <p:cNvPr id="6" name="Image 5">
            <a:extLst>
              <a:ext uri="{FF2B5EF4-FFF2-40B4-BE49-F238E27FC236}">
                <a16:creationId xmlns:a16="http://schemas.microsoft.com/office/drawing/2014/main" id="{4A8DCCFB-118C-E3B9-7E50-A046AC1FC02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8637" y="4399590"/>
            <a:ext cx="650630" cy="650630"/>
          </a:xfrm>
          <a:prstGeom prst="rect">
            <a:avLst/>
          </a:prstGeom>
        </p:spPr>
      </p:pic>
      <p:pic>
        <p:nvPicPr>
          <p:cNvPr id="7" name="Image 6">
            <a:extLst>
              <a:ext uri="{FF2B5EF4-FFF2-40B4-BE49-F238E27FC236}">
                <a16:creationId xmlns:a16="http://schemas.microsoft.com/office/drawing/2014/main" id="{66B1BD52-BE34-CC32-A760-34569EF305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20029" y="4473061"/>
            <a:ext cx="765493" cy="558571"/>
          </a:xfrm>
          <a:prstGeom prst="rect">
            <a:avLst/>
          </a:prstGeom>
        </p:spPr>
      </p:pic>
    </p:spTree>
    <p:extLst>
      <p:ext uri="{BB962C8B-B14F-4D97-AF65-F5344CB8AC3E}">
        <p14:creationId xmlns:p14="http://schemas.microsoft.com/office/powerpoint/2010/main" val="1390203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ividende">
  <a:themeElements>
    <a:clrScheme name="Modele_standard_cwape">
      <a:dk1>
        <a:srgbClr val="000000"/>
      </a:dk1>
      <a:lt1>
        <a:srgbClr val="FFFFFF"/>
      </a:lt1>
      <a:dk2>
        <a:srgbClr val="545454"/>
      </a:dk2>
      <a:lt2>
        <a:srgbClr val="BFBFBF"/>
      </a:lt2>
      <a:accent1>
        <a:srgbClr val="67CCEB"/>
      </a:accent1>
      <a:accent2>
        <a:srgbClr val="F3E7CE"/>
      </a:accent2>
      <a:accent3>
        <a:srgbClr val="076F7E"/>
      </a:accent3>
      <a:accent4>
        <a:srgbClr val="C56027"/>
      </a:accent4>
      <a:accent5>
        <a:srgbClr val="67CCEB"/>
      </a:accent5>
      <a:accent6>
        <a:srgbClr val="C56027"/>
      </a:accent6>
      <a:hlink>
        <a:srgbClr val="C56027"/>
      </a:hlink>
      <a:folHlink>
        <a:srgbClr val="67CCE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ividende">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Présentation1" id="{50CDD1D3-94F2-4EA5-A427-A2570EBC0953}" vid="{C1852151-8011-4BF5-85B0-9BB9FD06AE36}"/>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Modele_PP_CWaPE_Standard_2021</Template>
  <TotalTime>4370</TotalTime>
  <Words>1450</Words>
  <Application>Microsoft Office PowerPoint</Application>
  <PresentationFormat>Affichage à l'écran (4:3)</PresentationFormat>
  <Paragraphs>193</Paragraphs>
  <Slides>24</Slides>
  <Notes>3</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24</vt:i4>
      </vt:variant>
    </vt:vector>
  </HeadingPairs>
  <TitlesOfParts>
    <vt:vector size="30" baseType="lpstr">
      <vt:lpstr>Arial</vt:lpstr>
      <vt:lpstr>Calibri</vt:lpstr>
      <vt:lpstr>Courier New</vt:lpstr>
      <vt:lpstr>Wingdings</vt:lpstr>
      <vt:lpstr>Wingdings 2</vt:lpstr>
      <vt:lpstr>Dividende</vt:lpstr>
      <vt:lpstr>REC’ONNECTES – les OSP sociales   </vt:lpstr>
      <vt:lpstr>PLAN  - Introduction - Les différentes catégories d’osp - Références légales - Le décret juge de paix - Le décret juge de paix (modifications principales) - Le décret juge de paix (éléments encore à clarifier) - La procédure de défaut de paiement – points   d’attention       </vt:lpstr>
      <vt:lpstr>1. Introduction   L'électricité et le gaz sont des domaines particuliers où la logique de marché doit coexister avec une mission de service public. En effet, la fourniture d’énergie à l'ensemble de la population apparaît comme une nécessité.  Dans ce contexte, les décrets organisant les marchés de l'électricité et du gaz ainsi que leurs arrêtés d'exécution imposent des obligations de service public (OSP) aux fournisseurs et aux GRD.  Les objectifs de ces OSP sont notamment d’améliorer le fonctionnement du marché de l’énergie et d’assurer la protection des consommateurs et de l’environnement en imposant aux acteurs certaines règles et balises à respecter.      </vt:lpstr>
      <vt:lpstr>2. LES DIFFERENTES CATEGORIES D’OSP</vt:lpstr>
      <vt:lpstr>2. LES DIFFERENTES CATEGORIES D’OSP</vt:lpstr>
      <vt:lpstr>PLAN  - Introduction - Les différentes catégories d’osp - Références légales - Le décret juge de paix - Le décret juge de paix (modifications principales) - Le décret juge de paix (éléments encore à clarifier) - La procédure de défaut de paiement – points   d’attention       </vt:lpstr>
      <vt:lpstr>3. Références légales (hiérarchie des normes) </vt:lpstr>
      <vt:lpstr>3. Références légales (hiérarchie des normes) </vt:lpstr>
      <vt:lpstr>3. Références légales (hiérarchie des normes) </vt:lpstr>
      <vt:lpstr>PLAN  - Introduction - Les différentes catégories d’osp - Références légales - Le décret juge de paix - Le décret juge de paix (modifications principales) - Le décret juge de paix (éléments encore à clarifier) - La procédure de défaut de paiement – points   d’attention       </vt:lpstr>
      <vt:lpstr>4. DÉCRET « juge de paix » ou « JDP »</vt:lpstr>
      <vt:lpstr>PLAN  - Introduction - Les différentes catégories d’osp - Références légales - Le décret juge de paix - Le décret juge de paix (modifications principales) - Le décret juge de paix (éléments encore à clarifier) - La procédure de défaut de paiement – points   d’attention       </vt:lpstr>
      <vt:lpstr>5. DÉCRET juge de paix – modifications PRINCIPALES </vt:lpstr>
      <vt:lpstr>5.  DÉCRET juge de paix – modifications principales </vt:lpstr>
      <vt:lpstr>5.  DECRET juge de paix – modifications principales </vt:lpstr>
      <vt:lpstr>MODIFICATIONS ESSENTIELLES PREVUES PAR LE DéCRET </vt:lpstr>
      <vt:lpstr>MODIFICATIONS ESSENTIELLES PREVUES PAR LE DéCRET </vt:lpstr>
      <vt:lpstr>PLAN  - Introduction - Les différentes catégories d’osp - Références légales - Le décret juge de paix - Le décret juge de paix (modifications principales) - Le décret juge de paix (éléments encore à clarifier) - La procédure de défaut de paiement – points  d’attention       </vt:lpstr>
      <vt:lpstr>Présentation PowerPoint</vt:lpstr>
      <vt:lpstr>6.  DÉCRET juge de paix – ÉLÉMENTS ENCORE À CLARIFIER</vt:lpstr>
      <vt:lpstr>PLAN  - Introduction - Les différentes catégories d’osp - Références légales - Le décret juge de paix - Le décret juge de paix (modifications principales) - Le décret juge de paix (éléments encore à clarifier) - La procédure de défaut de paiement – points  d’attention       </vt:lpstr>
      <vt:lpstr>7.  La procédure de défaut de paiement   points d’attention   </vt:lpstr>
      <vt:lpstr>7.  La procédure de défaut de paiement   points d’attention   </vt:lpstr>
      <vt:lpstr>Merci pour votre attention  Des 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PRESENTATION</dc:title>
  <dc:creator>Stéphanie LOMBART</dc:creator>
  <cp:lastModifiedBy>Julie Genot</cp:lastModifiedBy>
  <cp:revision>244</cp:revision>
  <cp:lastPrinted>2017-04-19T13:51:36Z</cp:lastPrinted>
  <dcterms:created xsi:type="dcterms:W3CDTF">2021-01-18T13:32:57Z</dcterms:created>
  <dcterms:modified xsi:type="dcterms:W3CDTF">2022-11-21T15:12:29Z</dcterms:modified>
</cp:coreProperties>
</file>