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9.xml" ContentType="application/vnd.openxmlformats-officedocument.drawingml.chartshapes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0.xml" ContentType="application/vnd.openxmlformats-officedocument.drawingml.chartshapes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4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8.xml" ContentType="application/vnd.openxmlformats-officedocument.drawingml.chart+xml"/>
  <Override PartName="/ppt/notesSlides/notesSlide6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15490" r:id="rId5"/>
    <p:sldId id="15534" r:id="rId6"/>
    <p:sldId id="15712" r:id="rId7"/>
    <p:sldId id="2147469037" r:id="rId8"/>
    <p:sldId id="15623" r:id="rId9"/>
    <p:sldId id="2147469063" r:id="rId10"/>
    <p:sldId id="2147469048" r:id="rId11"/>
    <p:sldId id="2147469040" r:id="rId12"/>
    <p:sldId id="2147469060" r:id="rId13"/>
    <p:sldId id="2147469068" r:id="rId14"/>
    <p:sldId id="2147469050" r:id="rId15"/>
    <p:sldId id="2147469052" r:id="rId16"/>
    <p:sldId id="2147469053" r:id="rId17"/>
    <p:sldId id="2147469069" r:id="rId18"/>
    <p:sldId id="2147469054" r:id="rId19"/>
    <p:sldId id="2147469074" r:id="rId20"/>
    <p:sldId id="2147469064" r:id="rId21"/>
    <p:sldId id="2147469061" r:id="rId22"/>
    <p:sldId id="2147469070" r:id="rId23"/>
    <p:sldId id="2147469055" r:id="rId24"/>
    <p:sldId id="2147469071" r:id="rId25"/>
    <p:sldId id="2147469057" r:id="rId26"/>
    <p:sldId id="2147469072" r:id="rId27"/>
    <p:sldId id="2147469056" r:id="rId28"/>
    <p:sldId id="2147469065" r:id="rId29"/>
    <p:sldId id="15550" r:id="rId30"/>
    <p:sldId id="2147469073" r:id="rId31"/>
    <p:sldId id="2147469039" r:id="rId32"/>
    <p:sldId id="2147469062" r:id="rId33"/>
    <p:sldId id="15486" r:id="rId34"/>
  </p:sldIdLst>
  <p:sldSz cx="9144000" cy="5143500" type="screen16x9"/>
  <p:notesSz cx="9918700" cy="6819900"/>
  <p:embeddedFontLst>
    <p:embeddedFont>
      <p:font typeface="Belfius Montserrat Light" panose="00000400000000000000" pitchFamily="50" charset="0"/>
      <p:regular r:id="rId37"/>
      <p:italic r:id="rId38"/>
    </p:embeddedFont>
    <p:embeddedFont>
      <p:font typeface="Belfius Montserrat Medium" panose="00000600000000000000" pitchFamily="50" charset="0"/>
      <p:regular r:id="rId39"/>
      <p:italic r:id="rId40"/>
    </p:embeddedFont>
    <p:embeddedFont>
      <p:font typeface="Belfius21 Light" pitchFamily="2" charset="0"/>
      <p:regular r:id="rId41"/>
      <p: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Montserrat Light" panose="00000400000000000000" pitchFamily="2" charset="0"/>
      <p:regular r:id="rId47"/>
      <p:italic r:id="rId48"/>
    </p:embeddedFont>
  </p:embeddedFontLst>
  <p:custDataLst>
    <p:tags r:id="rId49"/>
  </p:custDataLst>
  <p:defaultTextStyle>
    <a:defPPr>
      <a:defRPr lang="en-BE"/>
    </a:defPPr>
    <a:lvl1pPr marL="0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1023" userDrawn="1">
          <p15:clr>
            <a:srgbClr val="A4A3A4"/>
          </p15:clr>
        </p15:guide>
        <p15:guide id="5" pos="5624" userDrawn="1">
          <p15:clr>
            <a:srgbClr val="A4A3A4"/>
          </p15:clr>
        </p15:guide>
        <p15:guide id="7" orient="horz" pos="2920" userDrawn="1">
          <p15:clr>
            <a:srgbClr val="A4A3A4"/>
          </p15:clr>
        </p15:guide>
        <p15:guide id="9" orient="horz" pos="2063" userDrawn="1">
          <p15:clr>
            <a:srgbClr val="A4A3A4"/>
          </p15:clr>
        </p15:guide>
        <p15:guide id="11" orient="horz" pos="774" userDrawn="1">
          <p15:clr>
            <a:srgbClr val="A4A3A4"/>
          </p15:clr>
        </p15:guide>
        <p15:guide id="12" orient="horz" pos="2765" userDrawn="1">
          <p15:clr>
            <a:srgbClr val="A4A3A4"/>
          </p15:clr>
        </p15:guide>
        <p15:guide id="13" orient="horz" pos="1651" userDrawn="1">
          <p15:clr>
            <a:srgbClr val="A4A3A4"/>
          </p15:clr>
        </p15:guide>
        <p15:guide id="14" orient="horz" pos="1001" userDrawn="1">
          <p15:clr>
            <a:srgbClr val="A4A3A4"/>
          </p15:clr>
        </p15:guide>
        <p15:guide id="15" orient="horz" pos="279" userDrawn="1">
          <p15:clr>
            <a:srgbClr val="A4A3A4"/>
          </p15:clr>
        </p15:guide>
        <p15:guide id="16" pos="1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ke Diependaele" initials="" lastIdx="1" clrIdx="0"/>
  <p:cmAuthor id="2" name="Lenny Van Cam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30144"/>
    <a:srgbClr val="51626F"/>
    <a:srgbClr val="FBAFA0"/>
    <a:srgbClr val="91173F"/>
    <a:srgbClr val="D2D2D8"/>
    <a:srgbClr val="969FAA"/>
    <a:srgbClr val="C30243"/>
    <a:srgbClr val="50626F"/>
    <a:srgbClr val="959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94"/>
  </p:normalViewPr>
  <p:slideViewPr>
    <p:cSldViewPr snapToGrid="0">
      <p:cViewPr varScale="1">
        <p:scale>
          <a:sx n="120" d="100"/>
          <a:sy n="120" d="100"/>
        </p:scale>
        <p:origin x="1464" y="108"/>
      </p:cViewPr>
      <p:guideLst>
        <p:guide pos="1023"/>
        <p:guide pos="5624"/>
        <p:guide orient="horz" pos="2920"/>
        <p:guide orient="horz" pos="2063"/>
        <p:guide orient="horz" pos="774"/>
        <p:guide orient="horz" pos="2765"/>
        <p:guide orient="horz" pos="1651"/>
        <p:guide orient="horz" pos="1001"/>
        <p:guide orient="horz" pos="279"/>
        <p:guide pos="1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000" y="24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2\Barom&#234;tre%20Inflation\Indices%20de%20base\Taux%20int&#233;r&#234;ts\BNB_Taux%20int&#233;r&#234;ts_2017-2023%20upd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Wallonie\Publication\Publ_Tabl&amp;%20Graph_Finloc_WAL_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Wallonie\Publication\Publ_Tabl&amp;%20Graph_Finloc_WAL_2023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Wallonie\Data\Communes\Echantillon%20Total\Budgets_2022-2023_Com_WAL_DB%20D&#233;t_N=199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Wallonie\Publication\Publ_Tabl&amp;%20Graph_Finloc_WAL_2023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Wallonie\Publication\Publ_Tabl&amp;%20Graph_Finloc_WAL_2023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2\Barom&#234;tre%20Inflation\Indices%20de%20base\Prix%20construction\Prix-construction-Indice-I_Abe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Wallonie\Publication\Publ_Tabl&amp;%20Graph_Finloc_WAL_2023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Wallonie\Publication\Publ_Tabl&amp;%20Graph_Finloc_WAL_2023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Bruxelles\Publication\Publ_Tabl%20&amp;%20Graph_Finloc_BXL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Wallonie\Pr&#233;sentation\WAL%20slide%20uitgaven%20gemeenten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Wallonie\Pr&#233;sentation\WAL%20slide%20uitgaven%20gemeenten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1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Wallonie\Publication\Publ_Tabl&amp;%20Graph_Finloc_WAL_2023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HOME\018\USDSY\Personal\ChromeDownloads\export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Bruxelles\Publication\Publ_Tabl%20&amp;%20Graph_Finloc_BXL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Wallonie\Publication\Publ_Tabl&amp;%20Graph_Finloc_WAL_2023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Bruxelles\Publication\Publ_Tabl%20&amp;%20Graph_Finloc_BXL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2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Wallonie\Publication\Publ_Tabl&amp;%20Graph_Finloc_WAL_2023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Bruxelles\Publication\Publ_Tabl%20&amp;%20Graph_Finloc_BX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2\Barom&#234;tre%20Inflation\Indices%20de%20base\PIB_Inflation\Taux%20inflation_BFP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Wallonie\Pr&#233;sentation\WAL%20slide%20uitgaven%20gemeenten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Wallonie\Pr&#233;sentation\WAL%20slide%20uitgaven%20gemeenten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Wallonie\Pr&#233;sentation\WAL%20slide%20uitgaven%20gemeenten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>
                <a:solidFill>
                  <a:srgbClr val="C30144"/>
                </a:solidFill>
              </a:rPr>
              <a:t>Taux OLO - 10 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Graph!$C$2</c:f>
              <c:strCache>
                <c:ptCount val="1"/>
                <c:pt idx="0">
                  <c:v>Taux OLO - 10 ans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Graph!$B$3:$B$1076</c:f>
              <c:numCache>
                <c:formatCode>General</c:formatCode>
                <c:ptCount val="1074"/>
                <c:pt idx="0">
                  <c:v>2019</c:v>
                </c:pt>
                <c:pt idx="249">
                  <c:v>2020</c:v>
                </c:pt>
                <c:pt idx="501">
                  <c:v>2021</c:v>
                </c:pt>
                <c:pt idx="753">
                  <c:v>2022</c:v>
                </c:pt>
                <c:pt idx="1003">
                  <c:v>2023</c:v>
                </c:pt>
              </c:numCache>
            </c:numRef>
          </c:cat>
          <c:val>
            <c:numRef>
              <c:f>Graph!$C$3:$C$1076</c:f>
              <c:numCache>
                <c:formatCode>General</c:formatCode>
                <c:ptCount val="1074"/>
                <c:pt idx="0">
                  <c:v>0.71</c:v>
                </c:pt>
                <c:pt idx="1">
                  <c:v>0.72</c:v>
                </c:pt>
                <c:pt idx="2">
                  <c:v>0.73</c:v>
                </c:pt>
                <c:pt idx="3">
                  <c:v>0.75</c:v>
                </c:pt>
                <c:pt idx="4">
                  <c:v>0.78</c:v>
                </c:pt>
                <c:pt idx="5">
                  <c:v>0.79</c:v>
                </c:pt>
                <c:pt idx="6">
                  <c:v>0.73</c:v>
                </c:pt>
                <c:pt idx="7">
                  <c:v>0.71</c:v>
                </c:pt>
                <c:pt idx="8">
                  <c:v>0.68</c:v>
                </c:pt>
                <c:pt idx="9">
                  <c:v>0.67</c:v>
                </c:pt>
                <c:pt idx="10">
                  <c:v>0.82</c:v>
                </c:pt>
                <c:pt idx="11">
                  <c:v>0.82</c:v>
                </c:pt>
                <c:pt idx="12">
                  <c:v>0.84</c:v>
                </c:pt>
                <c:pt idx="13">
                  <c:v>0.83</c:v>
                </c:pt>
                <c:pt idx="14">
                  <c:v>0.84</c:v>
                </c:pt>
                <c:pt idx="15">
                  <c:v>0.82</c:v>
                </c:pt>
                <c:pt idx="16">
                  <c:v>0.78</c:v>
                </c:pt>
                <c:pt idx="17">
                  <c:v>0.75</c:v>
                </c:pt>
                <c:pt idx="18">
                  <c:v>0.77</c:v>
                </c:pt>
                <c:pt idx="19">
                  <c:v>0.78</c:v>
                </c:pt>
                <c:pt idx="20">
                  <c:v>0.78</c:v>
                </c:pt>
                <c:pt idx="21">
                  <c:v>0.74</c:v>
                </c:pt>
                <c:pt idx="22">
                  <c:v>0.74</c:v>
                </c:pt>
                <c:pt idx="23">
                  <c:v>0.73</c:v>
                </c:pt>
                <c:pt idx="24">
                  <c:v>0.75</c:v>
                </c:pt>
                <c:pt idx="25">
                  <c:v>0.73</c:v>
                </c:pt>
                <c:pt idx="26">
                  <c:v>0.73</c:v>
                </c:pt>
                <c:pt idx="27">
                  <c:v>0.7</c:v>
                </c:pt>
                <c:pt idx="28">
                  <c:v>0.7</c:v>
                </c:pt>
                <c:pt idx="29">
                  <c:v>0.7</c:v>
                </c:pt>
                <c:pt idx="30">
                  <c:v>0.7</c:v>
                </c:pt>
                <c:pt idx="31">
                  <c:v>0.69</c:v>
                </c:pt>
                <c:pt idx="32">
                  <c:v>0.68</c:v>
                </c:pt>
                <c:pt idx="33">
                  <c:v>0.67</c:v>
                </c:pt>
                <c:pt idx="34">
                  <c:v>0.66</c:v>
                </c:pt>
                <c:pt idx="35">
                  <c:v>0.64</c:v>
                </c:pt>
                <c:pt idx="36">
                  <c:v>0.65</c:v>
                </c:pt>
                <c:pt idx="37">
                  <c:v>0.65</c:v>
                </c:pt>
                <c:pt idx="38">
                  <c:v>0.65</c:v>
                </c:pt>
                <c:pt idx="39">
                  <c:v>0.64</c:v>
                </c:pt>
                <c:pt idx="40">
                  <c:v>0.65</c:v>
                </c:pt>
                <c:pt idx="41">
                  <c:v>0.68</c:v>
                </c:pt>
                <c:pt idx="42">
                  <c:v>0.69</c:v>
                </c:pt>
                <c:pt idx="43">
                  <c:v>0.7</c:v>
                </c:pt>
                <c:pt idx="44">
                  <c:v>0.7</c:v>
                </c:pt>
                <c:pt idx="45">
                  <c:v>0.68</c:v>
                </c:pt>
                <c:pt idx="46">
                  <c:v>0.64</c:v>
                </c:pt>
                <c:pt idx="47">
                  <c:v>0.53</c:v>
                </c:pt>
                <c:pt idx="48">
                  <c:v>0.54</c:v>
                </c:pt>
                <c:pt idx="49">
                  <c:v>0.55000000000000004</c:v>
                </c:pt>
                <c:pt idx="50">
                  <c:v>0.54</c:v>
                </c:pt>
                <c:pt idx="51">
                  <c:v>0.53</c:v>
                </c:pt>
                <c:pt idx="52">
                  <c:v>0.53</c:v>
                </c:pt>
                <c:pt idx="53">
                  <c:v>0.53</c:v>
                </c:pt>
                <c:pt idx="54">
                  <c:v>0.52</c:v>
                </c:pt>
                <c:pt idx="55">
                  <c:v>0.53</c:v>
                </c:pt>
                <c:pt idx="56">
                  <c:v>0.5</c:v>
                </c:pt>
                <c:pt idx="57">
                  <c:v>0.44</c:v>
                </c:pt>
                <c:pt idx="58">
                  <c:v>0.45</c:v>
                </c:pt>
                <c:pt idx="59">
                  <c:v>0.45</c:v>
                </c:pt>
                <c:pt idx="60">
                  <c:v>0.42</c:v>
                </c:pt>
                <c:pt idx="61">
                  <c:v>0.4</c:v>
                </c:pt>
                <c:pt idx="62">
                  <c:v>0.41</c:v>
                </c:pt>
                <c:pt idx="63">
                  <c:v>0.45</c:v>
                </c:pt>
                <c:pt idx="64">
                  <c:v>0.46</c:v>
                </c:pt>
                <c:pt idx="65">
                  <c:v>0.48</c:v>
                </c:pt>
                <c:pt idx="66">
                  <c:v>0.47</c:v>
                </c:pt>
                <c:pt idx="67">
                  <c:v>0.47</c:v>
                </c:pt>
                <c:pt idx="68">
                  <c:v>0.45</c:v>
                </c:pt>
                <c:pt idx="69">
                  <c:v>0.46</c:v>
                </c:pt>
                <c:pt idx="70">
                  <c:v>0.45</c:v>
                </c:pt>
                <c:pt idx="71">
                  <c:v>0.42</c:v>
                </c:pt>
                <c:pt idx="72">
                  <c:v>0.45</c:v>
                </c:pt>
                <c:pt idx="73">
                  <c:v>0.5</c:v>
                </c:pt>
                <c:pt idx="74">
                  <c:v>0</c:v>
                </c:pt>
                <c:pt idx="75">
                  <c:v>0.53</c:v>
                </c:pt>
                <c:pt idx="76">
                  <c:v>0.47</c:v>
                </c:pt>
                <c:pt idx="77">
                  <c:v>0.49</c:v>
                </c:pt>
                <c:pt idx="78">
                  <c:v>0.48</c:v>
                </c:pt>
                <c:pt idx="79">
                  <c:v>0.46</c:v>
                </c:pt>
                <c:pt idx="80">
                  <c:v>0.46</c:v>
                </c:pt>
                <c:pt idx="81">
                  <c:v>0.45</c:v>
                </c:pt>
                <c:pt idx="82">
                  <c:v>0.48</c:v>
                </c:pt>
                <c:pt idx="83">
                  <c:v>0.45</c:v>
                </c:pt>
                <c:pt idx="84">
                  <c:v>0.47</c:v>
                </c:pt>
                <c:pt idx="85">
                  <c:v>0.45</c:v>
                </c:pt>
                <c:pt idx="86">
                  <c:v>0.42</c:v>
                </c:pt>
                <c:pt idx="87">
                  <c:v>0.42</c:v>
                </c:pt>
                <c:pt idx="88">
                  <c:v>0.43</c:v>
                </c:pt>
                <c:pt idx="89">
                  <c:v>0.44</c:v>
                </c:pt>
                <c:pt idx="90">
                  <c:v>0.44</c:v>
                </c:pt>
                <c:pt idx="91">
                  <c:v>0.44</c:v>
                </c:pt>
                <c:pt idx="92">
                  <c:v>0.41</c:v>
                </c:pt>
                <c:pt idx="93">
                  <c:v>0.38</c:v>
                </c:pt>
                <c:pt idx="94">
                  <c:v>0.38</c:v>
                </c:pt>
                <c:pt idx="95">
                  <c:v>0.4</c:v>
                </c:pt>
                <c:pt idx="96">
                  <c:v>0.41</c:v>
                </c:pt>
                <c:pt idx="97">
                  <c:v>0.41</c:v>
                </c:pt>
                <c:pt idx="98">
                  <c:v>0.39</c:v>
                </c:pt>
                <c:pt idx="99">
                  <c:v>0.37</c:v>
                </c:pt>
                <c:pt idx="100">
                  <c:v>0.36</c:v>
                </c:pt>
                <c:pt idx="101">
                  <c:v>0.35</c:v>
                </c:pt>
                <c:pt idx="102">
                  <c:v>0.32</c:v>
                </c:pt>
                <c:pt idx="103">
                  <c:v>0.26</c:v>
                </c:pt>
                <c:pt idx="104">
                  <c:v>0.25</c:v>
                </c:pt>
                <c:pt idx="105">
                  <c:v>0.24</c:v>
                </c:pt>
                <c:pt idx="106">
                  <c:v>0.2</c:v>
                </c:pt>
                <c:pt idx="107">
                  <c:v>0.18</c:v>
                </c:pt>
                <c:pt idx="108">
                  <c:v>0.18</c:v>
                </c:pt>
                <c:pt idx="109">
                  <c:v>0.18</c:v>
                </c:pt>
                <c:pt idx="110">
                  <c:v>0.18</c:v>
                </c:pt>
                <c:pt idx="111">
                  <c:v>0.16</c:v>
                </c:pt>
                <c:pt idx="112">
                  <c:v>0.15</c:v>
                </c:pt>
                <c:pt idx="113">
                  <c:v>0.1</c:v>
                </c:pt>
                <c:pt idx="114">
                  <c:v>0.12</c:v>
                </c:pt>
                <c:pt idx="115">
                  <c:v>0.09</c:v>
                </c:pt>
                <c:pt idx="116">
                  <c:v>0.11</c:v>
                </c:pt>
                <c:pt idx="117">
                  <c:v>0.09</c:v>
                </c:pt>
                <c:pt idx="118">
                  <c:v>0.08</c:v>
                </c:pt>
                <c:pt idx="119">
                  <c:v>7.0000000000000007E-2</c:v>
                </c:pt>
                <c:pt idx="120">
                  <c:v>0.1</c:v>
                </c:pt>
                <c:pt idx="121">
                  <c:v>7.0000000000000007E-2</c:v>
                </c:pt>
                <c:pt idx="122">
                  <c:v>0.06</c:v>
                </c:pt>
                <c:pt idx="123">
                  <c:v>0.02</c:v>
                </c:pt>
                <c:pt idx="124">
                  <c:v>-0.03</c:v>
                </c:pt>
                <c:pt idx="125">
                  <c:v>-0.06</c:v>
                </c:pt>
                <c:pt idx="126">
                  <c:v>-0.05</c:v>
                </c:pt>
                <c:pt idx="127">
                  <c:v>-0.02</c:v>
                </c:pt>
                <c:pt idx="128">
                  <c:v>0.01</c:v>
                </c:pt>
                <c:pt idx="129">
                  <c:v>7.0000000000000007E-2</c:v>
                </c:pt>
                <c:pt idx="130">
                  <c:v>0.04</c:v>
                </c:pt>
                <c:pt idx="131">
                  <c:v>0.12</c:v>
                </c:pt>
                <c:pt idx="132">
                  <c:v>0.11</c:v>
                </c:pt>
                <c:pt idx="133">
                  <c:v>0.06</c:v>
                </c:pt>
                <c:pt idx="134">
                  <c:v>0.04</c:v>
                </c:pt>
                <c:pt idx="135">
                  <c:v>0.01</c:v>
                </c:pt>
                <c:pt idx="136">
                  <c:v>0</c:v>
                </c:pt>
                <c:pt idx="137">
                  <c:v>-0.01</c:v>
                </c:pt>
                <c:pt idx="138">
                  <c:v>-0.01</c:v>
                </c:pt>
                <c:pt idx="139">
                  <c:v>-0.05</c:v>
                </c:pt>
                <c:pt idx="140">
                  <c:v>-7.0000000000000007E-2</c:v>
                </c:pt>
                <c:pt idx="141">
                  <c:v>-0.05</c:v>
                </c:pt>
                <c:pt idx="142">
                  <c:v>-0.08</c:v>
                </c:pt>
                <c:pt idx="143">
                  <c:v>-0.08</c:v>
                </c:pt>
                <c:pt idx="144">
                  <c:v>-0.09</c:v>
                </c:pt>
                <c:pt idx="145">
                  <c:v>-0.09</c:v>
                </c:pt>
                <c:pt idx="146">
                  <c:v>-0.16</c:v>
                </c:pt>
                <c:pt idx="147">
                  <c:v>-0.19</c:v>
                </c:pt>
                <c:pt idx="148">
                  <c:v>-0.19</c:v>
                </c:pt>
                <c:pt idx="149">
                  <c:v>-0.25</c:v>
                </c:pt>
                <c:pt idx="150">
                  <c:v>-0.25</c:v>
                </c:pt>
                <c:pt idx="151">
                  <c:v>-0.24</c:v>
                </c:pt>
                <c:pt idx="152">
                  <c:v>-0.24</c:v>
                </c:pt>
                <c:pt idx="153">
                  <c:v>-0.26</c:v>
                </c:pt>
                <c:pt idx="154">
                  <c:v>-0.28999999999999998</c:v>
                </c:pt>
                <c:pt idx="155">
                  <c:v>-0.38</c:v>
                </c:pt>
                <c:pt idx="156">
                  <c:v>-0.31</c:v>
                </c:pt>
                <c:pt idx="157">
                  <c:v>-0.34</c:v>
                </c:pt>
                <c:pt idx="158">
                  <c:v>-0.33</c:v>
                </c:pt>
                <c:pt idx="159">
                  <c:v>-0.33</c:v>
                </c:pt>
                <c:pt idx="160">
                  <c:v>-0.27</c:v>
                </c:pt>
                <c:pt idx="161">
                  <c:v>-0.31</c:v>
                </c:pt>
                <c:pt idx="162">
                  <c:v>-0.33</c:v>
                </c:pt>
                <c:pt idx="163">
                  <c:v>-0.37</c:v>
                </c:pt>
                <c:pt idx="164">
                  <c:v>-0.35</c:v>
                </c:pt>
                <c:pt idx="165">
                  <c:v>-0.34</c:v>
                </c:pt>
                <c:pt idx="166">
                  <c:v>-0.35</c:v>
                </c:pt>
                <c:pt idx="167">
                  <c:v>-0.37</c:v>
                </c:pt>
                <c:pt idx="168">
                  <c:v>-0.32</c:v>
                </c:pt>
                <c:pt idx="169">
                  <c:v>-0.3</c:v>
                </c:pt>
                <c:pt idx="170">
                  <c:v>-0.24</c:v>
                </c:pt>
                <c:pt idx="171">
                  <c:v>-0.25</c:v>
                </c:pt>
                <c:pt idx="172">
                  <c:v>-0.22</c:v>
                </c:pt>
                <c:pt idx="173">
                  <c:v>-0.19</c:v>
                </c:pt>
                <c:pt idx="174">
                  <c:v>-0.24</c:v>
                </c:pt>
                <c:pt idx="175">
                  <c:v>-0.16</c:v>
                </c:pt>
                <c:pt idx="176">
                  <c:v>-0.16</c:v>
                </c:pt>
                <c:pt idx="177">
                  <c:v>-0.15</c:v>
                </c:pt>
                <c:pt idx="178">
                  <c:v>-0.16</c:v>
                </c:pt>
                <c:pt idx="179">
                  <c:v>-0.16</c:v>
                </c:pt>
                <c:pt idx="180">
                  <c:v>-0.19</c:v>
                </c:pt>
                <c:pt idx="181">
                  <c:v>-0.25</c:v>
                </c:pt>
                <c:pt idx="182">
                  <c:v>-0.25</c:v>
                </c:pt>
                <c:pt idx="183">
                  <c:v>-0.28000000000000003</c:v>
                </c:pt>
                <c:pt idx="184">
                  <c:v>-0.26</c:v>
                </c:pt>
                <c:pt idx="185">
                  <c:v>-0.26</c:v>
                </c:pt>
                <c:pt idx="186">
                  <c:v>-0.25</c:v>
                </c:pt>
                <c:pt idx="187">
                  <c:v>-0.2</c:v>
                </c:pt>
                <c:pt idx="188">
                  <c:v>-0.21</c:v>
                </c:pt>
                <c:pt idx="189">
                  <c:v>-0.25</c:v>
                </c:pt>
                <c:pt idx="190">
                  <c:v>-0.27</c:v>
                </c:pt>
                <c:pt idx="191">
                  <c:v>-0.26</c:v>
                </c:pt>
                <c:pt idx="192">
                  <c:v>-0.26</c:v>
                </c:pt>
                <c:pt idx="193">
                  <c:v>-0.26</c:v>
                </c:pt>
                <c:pt idx="194">
                  <c:v>-0.23</c:v>
                </c:pt>
                <c:pt idx="195">
                  <c:v>-0.18</c:v>
                </c:pt>
                <c:pt idx="196">
                  <c:v>-0.17</c:v>
                </c:pt>
                <c:pt idx="197">
                  <c:v>-0.18</c:v>
                </c:pt>
                <c:pt idx="198">
                  <c:v>-0.15</c:v>
                </c:pt>
                <c:pt idx="199">
                  <c:v>-0.1</c:v>
                </c:pt>
                <c:pt idx="200">
                  <c:v>-0.1</c:v>
                </c:pt>
                <c:pt idx="201">
                  <c:v>-0.05</c:v>
                </c:pt>
                <c:pt idx="202">
                  <c:v>-0.08</c:v>
                </c:pt>
                <c:pt idx="203">
                  <c:v>-0.11</c:v>
                </c:pt>
                <c:pt idx="204">
                  <c:v>-0.1</c:v>
                </c:pt>
                <c:pt idx="205">
                  <c:v>-0.11</c:v>
                </c:pt>
                <c:pt idx="206">
                  <c:v>-0.06</c:v>
                </c:pt>
                <c:pt idx="207">
                  <c:v>-0.06</c:v>
                </c:pt>
                <c:pt idx="208">
                  <c:v>-7.0000000000000007E-2</c:v>
                </c:pt>
                <c:pt idx="209">
                  <c:v>-0.11</c:v>
                </c:pt>
                <c:pt idx="210">
                  <c:v>-0.06</c:v>
                </c:pt>
                <c:pt idx="211">
                  <c:v>-0.02</c:v>
                </c:pt>
                <c:pt idx="212">
                  <c:v>-0.03</c:v>
                </c:pt>
                <c:pt idx="213">
                  <c:v>-0.03</c:v>
                </c:pt>
                <c:pt idx="214">
                  <c:v>0.03</c:v>
                </c:pt>
                <c:pt idx="215">
                  <c:v>0.05</c:v>
                </c:pt>
                <c:pt idx="216">
                  <c:v>0</c:v>
                </c:pt>
                <c:pt idx="217">
                  <c:v>-0.03</c:v>
                </c:pt>
                <c:pt idx="218">
                  <c:v>-0.03</c:v>
                </c:pt>
                <c:pt idx="219">
                  <c:v>-0.03</c:v>
                </c:pt>
                <c:pt idx="220">
                  <c:v>-0.05</c:v>
                </c:pt>
                <c:pt idx="221">
                  <c:v>-0.09</c:v>
                </c:pt>
                <c:pt idx="222">
                  <c:v>-0.06</c:v>
                </c:pt>
                <c:pt idx="223">
                  <c:v>-7.0000000000000007E-2</c:v>
                </c:pt>
                <c:pt idx="224">
                  <c:v>-0.06</c:v>
                </c:pt>
                <c:pt idx="225">
                  <c:v>-7.0000000000000007E-2</c:v>
                </c:pt>
                <c:pt idx="226">
                  <c:v>-0.09</c:v>
                </c:pt>
                <c:pt idx="227">
                  <c:v>-0.08</c:v>
                </c:pt>
                <c:pt idx="228">
                  <c:v>-7.0000000000000007E-2</c:v>
                </c:pt>
                <c:pt idx="229">
                  <c:v>0</c:v>
                </c:pt>
                <c:pt idx="230">
                  <c:v>0</c:v>
                </c:pt>
                <c:pt idx="231">
                  <c:v>-0.05</c:v>
                </c:pt>
                <c:pt idx="232">
                  <c:v>-0.01</c:v>
                </c:pt>
                <c:pt idx="233">
                  <c:v>-0.01</c:v>
                </c:pt>
                <c:pt idx="234">
                  <c:v>-0.02</c:v>
                </c:pt>
                <c:pt idx="235">
                  <c:v>0</c:v>
                </c:pt>
                <c:pt idx="236">
                  <c:v>-0.03</c:v>
                </c:pt>
                <c:pt idx="237">
                  <c:v>-0.04</c:v>
                </c:pt>
                <c:pt idx="238">
                  <c:v>0.02</c:v>
                </c:pt>
                <c:pt idx="239">
                  <c:v>-0.03</c:v>
                </c:pt>
                <c:pt idx="240">
                  <c:v>-0.01</c:v>
                </c:pt>
                <c:pt idx="241">
                  <c:v>-0.02</c:v>
                </c:pt>
                <c:pt idx="242">
                  <c:v>0.05</c:v>
                </c:pt>
                <c:pt idx="243">
                  <c:v>0.04</c:v>
                </c:pt>
                <c:pt idx="244">
                  <c:v>0.01</c:v>
                </c:pt>
                <c:pt idx="245">
                  <c:v>0.03</c:v>
                </c:pt>
                <c:pt idx="246">
                  <c:v>0.02</c:v>
                </c:pt>
                <c:pt idx="247">
                  <c:v>7.0000000000000007E-2</c:v>
                </c:pt>
                <c:pt idx="248">
                  <c:v>0.09</c:v>
                </c:pt>
                <c:pt idx="249">
                  <c:v>0.09</c:v>
                </c:pt>
                <c:pt idx="250">
                  <c:v>-0.01</c:v>
                </c:pt>
                <c:pt idx="251">
                  <c:v>-0.01</c:v>
                </c:pt>
                <c:pt idx="252">
                  <c:v>0</c:v>
                </c:pt>
                <c:pt idx="253">
                  <c:v>0</c:v>
                </c:pt>
                <c:pt idx="254">
                  <c:v>0.03</c:v>
                </c:pt>
                <c:pt idx="255">
                  <c:v>0.03</c:v>
                </c:pt>
                <c:pt idx="256">
                  <c:v>0.05</c:v>
                </c:pt>
                <c:pt idx="257">
                  <c:v>0.05</c:v>
                </c:pt>
                <c:pt idx="258">
                  <c:v>0.02</c:v>
                </c:pt>
                <c:pt idx="259">
                  <c:v>0.01</c:v>
                </c:pt>
                <c:pt idx="260">
                  <c:v>0.01</c:v>
                </c:pt>
                <c:pt idx="261">
                  <c:v>0.03</c:v>
                </c:pt>
                <c:pt idx="262">
                  <c:v>0.01</c:v>
                </c:pt>
                <c:pt idx="263">
                  <c:v>-0.01</c:v>
                </c:pt>
                <c:pt idx="264">
                  <c:v>-0.05</c:v>
                </c:pt>
                <c:pt idx="265">
                  <c:v>-7.0000000000000007E-2</c:v>
                </c:pt>
                <c:pt idx="266">
                  <c:v>-0.12</c:v>
                </c:pt>
                <c:pt idx="267">
                  <c:v>-0.16</c:v>
                </c:pt>
                <c:pt idx="268">
                  <c:v>-0.14000000000000001</c:v>
                </c:pt>
                <c:pt idx="269">
                  <c:v>-0.16</c:v>
                </c:pt>
                <c:pt idx="270">
                  <c:v>-0.16</c:v>
                </c:pt>
                <c:pt idx="271">
                  <c:v>-0.19</c:v>
                </c:pt>
                <c:pt idx="272">
                  <c:v>-0.16</c:v>
                </c:pt>
                <c:pt idx="273">
                  <c:v>-0.04</c:v>
                </c:pt>
                <c:pt idx="274">
                  <c:v>-0.03</c:v>
                </c:pt>
                <c:pt idx="275">
                  <c:v>-7.0000000000000007E-2</c:v>
                </c:pt>
                <c:pt idx="276">
                  <c:v>-0.08</c:v>
                </c:pt>
                <c:pt idx="277">
                  <c:v>-0.08</c:v>
                </c:pt>
                <c:pt idx="278">
                  <c:v>-0.06</c:v>
                </c:pt>
                <c:pt idx="279">
                  <c:v>-0.11</c:v>
                </c:pt>
                <c:pt idx="280">
                  <c:v>-0.1</c:v>
                </c:pt>
                <c:pt idx="281">
                  <c:v>-0.11</c:v>
                </c:pt>
                <c:pt idx="282">
                  <c:v>-0.12</c:v>
                </c:pt>
                <c:pt idx="283">
                  <c:v>-0.12</c:v>
                </c:pt>
                <c:pt idx="284">
                  <c:v>-0.12</c:v>
                </c:pt>
                <c:pt idx="285">
                  <c:v>-0.16</c:v>
                </c:pt>
                <c:pt idx="286">
                  <c:v>-0.19</c:v>
                </c:pt>
                <c:pt idx="287">
                  <c:v>-0.18</c:v>
                </c:pt>
                <c:pt idx="288">
                  <c:v>-0.18</c:v>
                </c:pt>
                <c:pt idx="289">
                  <c:v>-0.18</c:v>
                </c:pt>
                <c:pt idx="290">
                  <c:v>-0.25</c:v>
                </c:pt>
                <c:pt idx="291">
                  <c:v>-0.25</c:v>
                </c:pt>
                <c:pt idx="292">
                  <c:v>-0.2</c:v>
                </c:pt>
                <c:pt idx="293">
                  <c:v>-0.27</c:v>
                </c:pt>
                <c:pt idx="294">
                  <c:v>-0.25</c:v>
                </c:pt>
                <c:pt idx="295">
                  <c:v>-0.27</c:v>
                </c:pt>
                <c:pt idx="296">
                  <c:v>-0.33</c:v>
                </c:pt>
                <c:pt idx="297">
                  <c:v>-0.24</c:v>
                </c:pt>
                <c:pt idx="298">
                  <c:v>-0.21</c:v>
                </c:pt>
                <c:pt idx="299">
                  <c:v>-0.27</c:v>
                </c:pt>
                <c:pt idx="300">
                  <c:v>0.01</c:v>
                </c:pt>
                <c:pt idx="301">
                  <c:v>0.11</c:v>
                </c:pt>
                <c:pt idx="302">
                  <c:v>0.34</c:v>
                </c:pt>
                <c:pt idx="303">
                  <c:v>0.54</c:v>
                </c:pt>
                <c:pt idx="304">
                  <c:v>0.19</c:v>
                </c:pt>
                <c:pt idx="305">
                  <c:v>0.2</c:v>
                </c:pt>
                <c:pt idx="306">
                  <c:v>0.14000000000000001</c:v>
                </c:pt>
                <c:pt idx="307">
                  <c:v>0.18</c:v>
                </c:pt>
                <c:pt idx="308">
                  <c:v>0.25</c:v>
                </c:pt>
                <c:pt idx="309">
                  <c:v>0.21</c:v>
                </c:pt>
                <c:pt idx="310">
                  <c:v>0</c:v>
                </c:pt>
                <c:pt idx="311">
                  <c:v>-0.28999999999999998</c:v>
                </c:pt>
                <c:pt idx="312">
                  <c:v>0.02</c:v>
                </c:pt>
                <c:pt idx="313">
                  <c:v>0.05</c:v>
                </c:pt>
                <c:pt idx="314">
                  <c:v>0.13</c:v>
                </c:pt>
                <c:pt idx="315">
                  <c:v>0.1</c:v>
                </c:pt>
                <c:pt idx="316">
                  <c:v>0.14000000000000001</c:v>
                </c:pt>
                <c:pt idx="317">
                  <c:v>0.18</c:v>
                </c:pt>
                <c:pt idx="318">
                  <c:v>0.22</c:v>
                </c:pt>
                <c:pt idx="319">
                  <c:v>0.23</c:v>
                </c:pt>
                <c:pt idx="320">
                  <c:v>0.2</c:v>
                </c:pt>
                <c:pt idx="321">
                  <c:v>0.16</c:v>
                </c:pt>
                <c:pt idx="322">
                  <c:v>0.14000000000000001</c:v>
                </c:pt>
                <c:pt idx="323">
                  <c:v>0.11</c:v>
                </c:pt>
                <c:pt idx="324">
                  <c:v>0.12</c:v>
                </c:pt>
                <c:pt idx="325">
                  <c:v>0.14000000000000001</c:v>
                </c:pt>
                <c:pt idx="326">
                  <c:v>0.19</c:v>
                </c:pt>
                <c:pt idx="327">
                  <c:v>0.2</c:v>
                </c:pt>
                <c:pt idx="328">
                  <c:v>0.18</c:v>
                </c:pt>
                <c:pt idx="329">
                  <c:v>0.12</c:v>
                </c:pt>
                <c:pt idx="330">
                  <c:v>0.12</c:v>
                </c:pt>
                <c:pt idx="331">
                  <c:v>7.0000000000000007E-2</c:v>
                </c:pt>
                <c:pt idx="332">
                  <c:v>0.04</c:v>
                </c:pt>
                <c:pt idx="333">
                  <c:v>0</c:v>
                </c:pt>
                <c:pt idx="334">
                  <c:v>0.04</c:v>
                </c:pt>
                <c:pt idx="335">
                  <c:v>0.03</c:v>
                </c:pt>
                <c:pt idx="336">
                  <c:v>0.09</c:v>
                </c:pt>
                <c:pt idx="337">
                  <c:v>0.02</c:v>
                </c:pt>
                <c:pt idx="338">
                  <c:v>0.06</c:v>
                </c:pt>
                <c:pt idx="339">
                  <c:v>0.06</c:v>
                </c:pt>
                <c:pt idx="340">
                  <c:v>0.04</c:v>
                </c:pt>
                <c:pt idx="341">
                  <c:v>0.02</c:v>
                </c:pt>
                <c:pt idx="342">
                  <c:v>0.03</c:v>
                </c:pt>
                <c:pt idx="343">
                  <c:v>0.03</c:v>
                </c:pt>
                <c:pt idx="344">
                  <c:v>0.05</c:v>
                </c:pt>
                <c:pt idx="345">
                  <c:v>0.06</c:v>
                </c:pt>
                <c:pt idx="346">
                  <c:v>0.03</c:v>
                </c:pt>
                <c:pt idx="347">
                  <c:v>0.06</c:v>
                </c:pt>
                <c:pt idx="348">
                  <c:v>0.04</c:v>
                </c:pt>
                <c:pt idx="349">
                  <c:v>0.03</c:v>
                </c:pt>
                <c:pt idx="350">
                  <c:v>-0.01</c:v>
                </c:pt>
                <c:pt idx="351">
                  <c:v>0.01</c:v>
                </c:pt>
                <c:pt idx="352">
                  <c:v>0.03</c:v>
                </c:pt>
                <c:pt idx="353">
                  <c:v>7.0000000000000007E-2</c:v>
                </c:pt>
                <c:pt idx="354">
                  <c:v>0.05</c:v>
                </c:pt>
                <c:pt idx="355">
                  <c:v>0.06</c:v>
                </c:pt>
                <c:pt idx="356">
                  <c:v>0.02</c:v>
                </c:pt>
                <c:pt idx="357">
                  <c:v>0.05</c:v>
                </c:pt>
                <c:pt idx="358">
                  <c:v>0.01</c:v>
                </c:pt>
                <c:pt idx="359">
                  <c:v>-0.03</c:v>
                </c:pt>
                <c:pt idx="360">
                  <c:v>-7.0000000000000007E-2</c:v>
                </c:pt>
                <c:pt idx="361">
                  <c:v>-0.05</c:v>
                </c:pt>
                <c:pt idx="362">
                  <c:v>-0.03</c:v>
                </c:pt>
                <c:pt idx="363">
                  <c:v>-0.06</c:v>
                </c:pt>
                <c:pt idx="364">
                  <c:v>-0.08</c:v>
                </c:pt>
                <c:pt idx="365">
                  <c:v>-0.1</c:v>
                </c:pt>
                <c:pt idx="366">
                  <c:v>-0.12</c:v>
                </c:pt>
                <c:pt idx="367">
                  <c:v>-0.11</c:v>
                </c:pt>
                <c:pt idx="368">
                  <c:v>-0.13</c:v>
                </c:pt>
                <c:pt idx="369">
                  <c:v>-0.15</c:v>
                </c:pt>
                <c:pt idx="370">
                  <c:v>-0.14000000000000001</c:v>
                </c:pt>
                <c:pt idx="371">
                  <c:v>-0.15</c:v>
                </c:pt>
                <c:pt idx="372">
                  <c:v>-0.12</c:v>
                </c:pt>
                <c:pt idx="373">
                  <c:v>-0.09</c:v>
                </c:pt>
                <c:pt idx="374">
                  <c:v>-0.14000000000000001</c:v>
                </c:pt>
                <c:pt idx="375">
                  <c:v>-0.13</c:v>
                </c:pt>
                <c:pt idx="376">
                  <c:v>-0.15</c:v>
                </c:pt>
                <c:pt idx="377">
                  <c:v>-0.16</c:v>
                </c:pt>
                <c:pt idx="378">
                  <c:v>-0.14000000000000001</c:v>
                </c:pt>
                <c:pt idx="379">
                  <c:v>-0.17</c:v>
                </c:pt>
                <c:pt idx="380">
                  <c:v>-0.15</c:v>
                </c:pt>
                <c:pt idx="381">
                  <c:v>-0.14000000000000001</c:v>
                </c:pt>
                <c:pt idx="382">
                  <c:v>-0.17</c:v>
                </c:pt>
                <c:pt idx="383">
                  <c:v>-0.16</c:v>
                </c:pt>
                <c:pt idx="384">
                  <c:v>-0.17</c:v>
                </c:pt>
                <c:pt idx="385">
                  <c:v>-0.16</c:v>
                </c:pt>
                <c:pt idx="386">
                  <c:v>-0.18</c:v>
                </c:pt>
                <c:pt idx="387">
                  <c:v>-0.21</c:v>
                </c:pt>
                <c:pt idx="388">
                  <c:v>-0.18</c:v>
                </c:pt>
                <c:pt idx="389">
                  <c:v>-0.18</c:v>
                </c:pt>
                <c:pt idx="390">
                  <c:v>-0.21</c:v>
                </c:pt>
                <c:pt idx="391">
                  <c:v>-0.22</c:v>
                </c:pt>
                <c:pt idx="392">
                  <c:v>-0.23</c:v>
                </c:pt>
                <c:pt idx="393">
                  <c:v>-0.24</c:v>
                </c:pt>
                <c:pt idx="394">
                  <c:v>-0.22</c:v>
                </c:pt>
                <c:pt idx="395">
                  <c:v>-0.25</c:v>
                </c:pt>
                <c:pt idx="396">
                  <c:v>-0.25</c:v>
                </c:pt>
                <c:pt idx="397">
                  <c:v>-0.24</c:v>
                </c:pt>
                <c:pt idx="398">
                  <c:v>-0.26</c:v>
                </c:pt>
                <c:pt idx="399">
                  <c:v>-0.25</c:v>
                </c:pt>
                <c:pt idx="400">
                  <c:v>-0.26</c:v>
                </c:pt>
                <c:pt idx="401">
                  <c:v>-0.21</c:v>
                </c:pt>
                <c:pt idx="402">
                  <c:v>-0.21</c:v>
                </c:pt>
                <c:pt idx="403">
                  <c:v>-0.14000000000000001</c:v>
                </c:pt>
                <c:pt idx="404">
                  <c:v>-0.16</c:v>
                </c:pt>
                <c:pt idx="405">
                  <c:v>-0.19</c:v>
                </c:pt>
                <c:pt idx="406">
                  <c:v>-0.22</c:v>
                </c:pt>
                <c:pt idx="407">
                  <c:v>-0.22</c:v>
                </c:pt>
                <c:pt idx="408">
                  <c:v>-0.24</c:v>
                </c:pt>
                <c:pt idx="409">
                  <c:v>-0.22</c:v>
                </c:pt>
                <c:pt idx="410">
                  <c:v>-0.19</c:v>
                </c:pt>
                <c:pt idx="411">
                  <c:v>-0.16</c:v>
                </c:pt>
                <c:pt idx="412">
                  <c:v>-0.19</c:v>
                </c:pt>
                <c:pt idx="413">
                  <c:v>-0.13</c:v>
                </c:pt>
                <c:pt idx="414">
                  <c:v>-0.13</c:v>
                </c:pt>
                <c:pt idx="415">
                  <c:v>-0.13</c:v>
                </c:pt>
                <c:pt idx="416">
                  <c:v>-0.2</c:v>
                </c:pt>
                <c:pt idx="417">
                  <c:v>-0.21</c:v>
                </c:pt>
                <c:pt idx="418">
                  <c:v>-0.22</c:v>
                </c:pt>
                <c:pt idx="419">
                  <c:v>-0.2</c:v>
                </c:pt>
                <c:pt idx="420">
                  <c:v>-0.21</c:v>
                </c:pt>
                <c:pt idx="421">
                  <c:v>-0.24</c:v>
                </c:pt>
                <c:pt idx="422">
                  <c:v>-0.2</c:v>
                </c:pt>
                <c:pt idx="423">
                  <c:v>-0.21</c:v>
                </c:pt>
                <c:pt idx="424">
                  <c:v>-0.24</c:v>
                </c:pt>
                <c:pt idx="425">
                  <c:v>-0.23</c:v>
                </c:pt>
                <c:pt idx="426">
                  <c:v>-0.25</c:v>
                </c:pt>
                <c:pt idx="427">
                  <c:v>-0.24</c:v>
                </c:pt>
                <c:pt idx="428">
                  <c:v>-0.26</c:v>
                </c:pt>
                <c:pt idx="429">
                  <c:v>-0.28000000000000003</c:v>
                </c:pt>
                <c:pt idx="430">
                  <c:v>-0.3</c:v>
                </c:pt>
                <c:pt idx="431">
                  <c:v>-0.28999999999999998</c:v>
                </c:pt>
                <c:pt idx="432">
                  <c:v>-0.3</c:v>
                </c:pt>
                <c:pt idx="433">
                  <c:v>-0.28000000000000003</c:v>
                </c:pt>
                <c:pt idx="434">
                  <c:v>-0.28999999999999998</c:v>
                </c:pt>
                <c:pt idx="435">
                  <c:v>-0.31</c:v>
                </c:pt>
                <c:pt idx="436">
                  <c:v>-0.33</c:v>
                </c:pt>
                <c:pt idx="437">
                  <c:v>-0.28999999999999998</c:v>
                </c:pt>
                <c:pt idx="438">
                  <c:v>-0.31</c:v>
                </c:pt>
                <c:pt idx="439">
                  <c:v>-0.31</c:v>
                </c:pt>
                <c:pt idx="440">
                  <c:v>-0.3</c:v>
                </c:pt>
                <c:pt idx="441">
                  <c:v>-0.3</c:v>
                </c:pt>
                <c:pt idx="442">
                  <c:v>-0.3</c:v>
                </c:pt>
                <c:pt idx="443">
                  <c:v>-0.33</c:v>
                </c:pt>
                <c:pt idx="444">
                  <c:v>-0.33</c:v>
                </c:pt>
                <c:pt idx="445">
                  <c:v>-0.34</c:v>
                </c:pt>
                <c:pt idx="446">
                  <c:v>-0.36</c:v>
                </c:pt>
                <c:pt idx="447">
                  <c:v>-0.38</c:v>
                </c:pt>
                <c:pt idx="448">
                  <c:v>-0.38</c:v>
                </c:pt>
                <c:pt idx="449">
                  <c:v>-0.39</c:v>
                </c:pt>
                <c:pt idx="450">
                  <c:v>-0.38</c:v>
                </c:pt>
                <c:pt idx="451">
                  <c:v>-0.35</c:v>
                </c:pt>
                <c:pt idx="452">
                  <c:v>-0.34</c:v>
                </c:pt>
                <c:pt idx="453">
                  <c:v>-0.33</c:v>
                </c:pt>
                <c:pt idx="454">
                  <c:v>-0.35</c:v>
                </c:pt>
                <c:pt idx="455">
                  <c:v>-0.36</c:v>
                </c:pt>
                <c:pt idx="456">
                  <c:v>-0.38</c:v>
                </c:pt>
                <c:pt idx="457">
                  <c:v>-0.38</c:v>
                </c:pt>
                <c:pt idx="458">
                  <c:v>-0.39</c:v>
                </c:pt>
                <c:pt idx="459">
                  <c:v>-0.38</c:v>
                </c:pt>
                <c:pt idx="460">
                  <c:v>-0.38</c:v>
                </c:pt>
                <c:pt idx="461">
                  <c:v>-0.42</c:v>
                </c:pt>
                <c:pt idx="462">
                  <c:v>-0.42</c:v>
                </c:pt>
                <c:pt idx="463">
                  <c:v>-0.42</c:v>
                </c:pt>
                <c:pt idx="464">
                  <c:v>-0.43</c:v>
                </c:pt>
                <c:pt idx="465">
                  <c:v>-0.3</c:v>
                </c:pt>
                <c:pt idx="466">
                  <c:v>-0.31</c:v>
                </c:pt>
                <c:pt idx="467">
                  <c:v>-0.35</c:v>
                </c:pt>
                <c:pt idx="468">
                  <c:v>-0.37</c:v>
                </c:pt>
                <c:pt idx="469">
                  <c:v>-0.37</c:v>
                </c:pt>
                <c:pt idx="470">
                  <c:v>-0.38</c:v>
                </c:pt>
                <c:pt idx="471">
                  <c:v>-0.39</c:v>
                </c:pt>
                <c:pt idx="472">
                  <c:v>-0.39</c:v>
                </c:pt>
                <c:pt idx="473">
                  <c:v>-0.39</c:v>
                </c:pt>
                <c:pt idx="474">
                  <c:v>-0.39</c:v>
                </c:pt>
                <c:pt idx="475">
                  <c:v>-0.39</c:v>
                </c:pt>
                <c:pt idx="476">
                  <c:v>-0.39</c:v>
                </c:pt>
                <c:pt idx="477">
                  <c:v>-0.4</c:v>
                </c:pt>
                <c:pt idx="478">
                  <c:v>-0.39</c:v>
                </c:pt>
                <c:pt idx="479">
                  <c:v>-0.35</c:v>
                </c:pt>
                <c:pt idx="480">
                  <c:v>-0.33</c:v>
                </c:pt>
                <c:pt idx="481">
                  <c:v>-0.35</c:v>
                </c:pt>
                <c:pt idx="482">
                  <c:v>-0.36</c:v>
                </c:pt>
                <c:pt idx="483">
                  <c:v>-0.38</c:v>
                </c:pt>
                <c:pt idx="484">
                  <c:v>-0.39</c:v>
                </c:pt>
                <c:pt idx="485">
                  <c:v>-0.4</c:v>
                </c:pt>
                <c:pt idx="486">
                  <c:v>-0.42</c:v>
                </c:pt>
                <c:pt idx="487">
                  <c:v>-0.44</c:v>
                </c:pt>
                <c:pt idx="488">
                  <c:v>-0.43</c:v>
                </c:pt>
                <c:pt idx="489">
                  <c:v>-0.42</c:v>
                </c:pt>
                <c:pt idx="490">
                  <c:v>-0.4</c:v>
                </c:pt>
                <c:pt idx="491">
                  <c:v>-0.39</c:v>
                </c:pt>
                <c:pt idx="492">
                  <c:v>-0.37</c:v>
                </c:pt>
                <c:pt idx="493">
                  <c:v>-0.42</c:v>
                </c:pt>
                <c:pt idx="494">
                  <c:v>-0.39</c:v>
                </c:pt>
                <c:pt idx="495">
                  <c:v>-0.41</c:v>
                </c:pt>
                <c:pt idx="496">
                  <c:v>-0.36</c:v>
                </c:pt>
                <c:pt idx="497">
                  <c:v>-0.36</c:v>
                </c:pt>
                <c:pt idx="498">
                  <c:v>-0.4</c:v>
                </c:pt>
                <c:pt idx="499">
                  <c:v>-0.38</c:v>
                </c:pt>
                <c:pt idx="500">
                  <c:v>-0.39</c:v>
                </c:pt>
                <c:pt idx="501">
                  <c:v>-0.42</c:v>
                </c:pt>
                <c:pt idx="502">
                  <c:v>-0.41</c:v>
                </c:pt>
                <c:pt idx="503">
                  <c:v>-0.36</c:v>
                </c:pt>
                <c:pt idx="504">
                  <c:v>-0.36</c:v>
                </c:pt>
                <c:pt idx="505">
                  <c:v>-0.37</c:v>
                </c:pt>
                <c:pt idx="506">
                  <c:v>-0.37</c:v>
                </c:pt>
                <c:pt idx="507">
                  <c:v>-0.32</c:v>
                </c:pt>
                <c:pt idx="508">
                  <c:v>-0.33</c:v>
                </c:pt>
                <c:pt idx="509">
                  <c:v>-0.37</c:v>
                </c:pt>
                <c:pt idx="510">
                  <c:v>-0.37</c:v>
                </c:pt>
                <c:pt idx="511">
                  <c:v>-0.36</c:v>
                </c:pt>
                <c:pt idx="512">
                  <c:v>-0.34</c:v>
                </c:pt>
                <c:pt idx="513">
                  <c:v>-0.35</c:v>
                </c:pt>
                <c:pt idx="514">
                  <c:v>-0.35</c:v>
                </c:pt>
                <c:pt idx="515">
                  <c:v>-0.32</c:v>
                </c:pt>
                <c:pt idx="516">
                  <c:v>-0.35</c:v>
                </c:pt>
                <c:pt idx="517">
                  <c:v>-0.36</c:v>
                </c:pt>
                <c:pt idx="518">
                  <c:v>-0.35</c:v>
                </c:pt>
                <c:pt idx="519">
                  <c:v>-0.37</c:v>
                </c:pt>
                <c:pt idx="520">
                  <c:v>-0.33</c:v>
                </c:pt>
                <c:pt idx="521">
                  <c:v>-0.34</c:v>
                </c:pt>
                <c:pt idx="522">
                  <c:v>-0.32</c:v>
                </c:pt>
                <c:pt idx="523">
                  <c:v>-0.3</c:v>
                </c:pt>
                <c:pt idx="524">
                  <c:v>-0.3</c:v>
                </c:pt>
                <c:pt idx="525">
                  <c:v>-0.28999999999999998</c:v>
                </c:pt>
                <c:pt idx="526">
                  <c:v>-0.26</c:v>
                </c:pt>
                <c:pt idx="527">
                  <c:v>-0.28000000000000003</c:v>
                </c:pt>
                <c:pt idx="528">
                  <c:v>-0.27</c:v>
                </c:pt>
                <c:pt idx="529">
                  <c:v>-0.28999999999999998</c:v>
                </c:pt>
                <c:pt idx="530">
                  <c:v>-0.28000000000000003</c:v>
                </c:pt>
                <c:pt idx="531">
                  <c:v>-0.21</c:v>
                </c:pt>
                <c:pt idx="532">
                  <c:v>-0.21</c:v>
                </c:pt>
                <c:pt idx="533">
                  <c:v>-0.16</c:v>
                </c:pt>
                <c:pt idx="534">
                  <c:v>-0.17</c:v>
                </c:pt>
                <c:pt idx="535">
                  <c:v>-0.12</c:v>
                </c:pt>
                <c:pt idx="536">
                  <c:v>-0.11</c:v>
                </c:pt>
                <c:pt idx="537">
                  <c:v>-0.11</c:v>
                </c:pt>
                <c:pt idx="538">
                  <c:v>-0.11</c:v>
                </c:pt>
                <c:pt idx="539">
                  <c:v>-0.06</c:v>
                </c:pt>
                <c:pt idx="540">
                  <c:v>-0.05</c:v>
                </c:pt>
                <c:pt idx="541">
                  <c:v>-0.12</c:v>
                </c:pt>
                <c:pt idx="542">
                  <c:v>-0.14000000000000001</c:v>
                </c:pt>
                <c:pt idx="543">
                  <c:v>-0.14000000000000001</c:v>
                </c:pt>
                <c:pt idx="544">
                  <c:v>-0.12</c:v>
                </c:pt>
                <c:pt idx="545">
                  <c:v>-0.1</c:v>
                </c:pt>
                <c:pt idx="546">
                  <c:v>0</c:v>
                </c:pt>
                <c:pt idx="547">
                  <c:v>-0.02</c:v>
                </c:pt>
                <c:pt idx="548">
                  <c:v>0</c:v>
                </c:pt>
                <c:pt idx="549">
                  <c:v>-0.02</c:v>
                </c:pt>
                <c:pt idx="550">
                  <c:v>-0.01</c:v>
                </c:pt>
                <c:pt idx="551">
                  <c:v>-0.01</c:v>
                </c:pt>
                <c:pt idx="552">
                  <c:v>-0.04</c:v>
                </c:pt>
                <c:pt idx="553">
                  <c:v>-0.01</c:v>
                </c:pt>
                <c:pt idx="554">
                  <c:v>0.04</c:v>
                </c:pt>
                <c:pt idx="555">
                  <c:v>0</c:v>
                </c:pt>
                <c:pt idx="556">
                  <c:v>0</c:v>
                </c:pt>
                <c:pt idx="557">
                  <c:v>-0.02</c:v>
                </c:pt>
                <c:pt idx="558">
                  <c:v>-0.05</c:v>
                </c:pt>
                <c:pt idx="559">
                  <c:v>-0.05</c:v>
                </c:pt>
                <c:pt idx="560">
                  <c:v>-0.05</c:v>
                </c:pt>
                <c:pt idx="561">
                  <c:v>-0.03</c:v>
                </c:pt>
                <c:pt idx="562">
                  <c:v>0.04</c:v>
                </c:pt>
                <c:pt idx="563">
                  <c:v>0.03</c:v>
                </c:pt>
                <c:pt idx="564">
                  <c:v>0</c:v>
                </c:pt>
                <c:pt idx="565">
                  <c:v>0.01</c:v>
                </c:pt>
                <c:pt idx="566">
                  <c:v>-0.01</c:v>
                </c:pt>
                <c:pt idx="567">
                  <c:v>-0.01</c:v>
                </c:pt>
                <c:pt idx="568">
                  <c:v>0.01</c:v>
                </c:pt>
                <c:pt idx="569">
                  <c:v>0</c:v>
                </c:pt>
                <c:pt idx="570">
                  <c:v>0.05</c:v>
                </c:pt>
                <c:pt idx="571">
                  <c:v>0.03</c:v>
                </c:pt>
                <c:pt idx="572">
                  <c:v>0.05</c:v>
                </c:pt>
                <c:pt idx="573">
                  <c:v>0.05</c:v>
                </c:pt>
                <c:pt idx="574">
                  <c:v>0.04</c:v>
                </c:pt>
                <c:pt idx="575">
                  <c:v>0.08</c:v>
                </c:pt>
                <c:pt idx="576">
                  <c:v>0.06</c:v>
                </c:pt>
                <c:pt idx="577">
                  <c:v>0.04</c:v>
                </c:pt>
                <c:pt idx="578">
                  <c:v>0.04</c:v>
                </c:pt>
                <c:pt idx="579">
                  <c:v>0.05</c:v>
                </c:pt>
                <c:pt idx="580">
                  <c:v>0.06</c:v>
                </c:pt>
                <c:pt idx="581">
                  <c:v>0.09</c:v>
                </c:pt>
                <c:pt idx="582">
                  <c:v>0.1</c:v>
                </c:pt>
                <c:pt idx="583">
                  <c:v>0.13</c:v>
                </c:pt>
                <c:pt idx="584">
                  <c:v>0.17</c:v>
                </c:pt>
                <c:pt idx="585">
                  <c:v>0.13</c:v>
                </c:pt>
                <c:pt idx="586">
                  <c:v>0.12</c:v>
                </c:pt>
                <c:pt idx="587">
                  <c:v>0.1</c:v>
                </c:pt>
                <c:pt idx="588">
                  <c:v>0.14000000000000001</c:v>
                </c:pt>
                <c:pt idx="589">
                  <c:v>0.15</c:v>
                </c:pt>
                <c:pt idx="590">
                  <c:v>0.18</c:v>
                </c:pt>
                <c:pt idx="591">
                  <c:v>0.18</c:v>
                </c:pt>
                <c:pt idx="592">
                  <c:v>0.24</c:v>
                </c:pt>
                <c:pt idx="593">
                  <c:v>0.26</c:v>
                </c:pt>
                <c:pt idx="594">
                  <c:v>0.28999999999999998</c:v>
                </c:pt>
                <c:pt idx="595">
                  <c:v>0.27</c:v>
                </c:pt>
                <c:pt idx="596">
                  <c:v>0.22</c:v>
                </c:pt>
                <c:pt idx="597">
                  <c:v>0.19</c:v>
                </c:pt>
                <c:pt idx="598">
                  <c:v>0.14000000000000001</c:v>
                </c:pt>
                <c:pt idx="599">
                  <c:v>0.13</c:v>
                </c:pt>
                <c:pt idx="600">
                  <c:v>0.16</c:v>
                </c:pt>
                <c:pt idx="601">
                  <c:v>0.16</c:v>
                </c:pt>
                <c:pt idx="602">
                  <c:v>0.13</c:v>
                </c:pt>
                <c:pt idx="603">
                  <c:v>0.14000000000000001</c:v>
                </c:pt>
                <c:pt idx="604">
                  <c:v>0.14000000000000001</c:v>
                </c:pt>
                <c:pt idx="605">
                  <c:v>0.15</c:v>
                </c:pt>
                <c:pt idx="606">
                  <c:v>0.14000000000000001</c:v>
                </c:pt>
                <c:pt idx="607">
                  <c:v>0.14000000000000001</c:v>
                </c:pt>
                <c:pt idx="608">
                  <c:v>0.1</c:v>
                </c:pt>
                <c:pt idx="609">
                  <c:v>0.1</c:v>
                </c:pt>
                <c:pt idx="610">
                  <c:v>0.05</c:v>
                </c:pt>
                <c:pt idx="611">
                  <c:v>7.0000000000000007E-2</c:v>
                </c:pt>
                <c:pt idx="612">
                  <c:v>0.08</c:v>
                </c:pt>
                <c:pt idx="613">
                  <c:v>0.11</c:v>
                </c:pt>
                <c:pt idx="614">
                  <c:v>0.14000000000000001</c:v>
                </c:pt>
                <c:pt idx="615">
                  <c:v>0.12</c:v>
                </c:pt>
                <c:pt idx="616">
                  <c:v>0.12</c:v>
                </c:pt>
                <c:pt idx="617">
                  <c:v>0.15</c:v>
                </c:pt>
                <c:pt idx="618">
                  <c:v>0.14000000000000001</c:v>
                </c:pt>
                <c:pt idx="619">
                  <c:v>0.13</c:v>
                </c:pt>
                <c:pt idx="620">
                  <c:v>0.13</c:v>
                </c:pt>
                <c:pt idx="621">
                  <c:v>0.15</c:v>
                </c:pt>
                <c:pt idx="622">
                  <c:v>0.13</c:v>
                </c:pt>
                <c:pt idx="623">
                  <c:v>0.12</c:v>
                </c:pt>
                <c:pt idx="624">
                  <c:v>0.11</c:v>
                </c:pt>
                <c:pt idx="625">
                  <c:v>0.08</c:v>
                </c:pt>
                <c:pt idx="626">
                  <c:v>0.08</c:v>
                </c:pt>
                <c:pt idx="627">
                  <c:v>0.08</c:v>
                </c:pt>
                <c:pt idx="628">
                  <c:v>0.02</c:v>
                </c:pt>
                <c:pt idx="629">
                  <c:v>-0.03</c:v>
                </c:pt>
                <c:pt idx="630">
                  <c:v>0</c:v>
                </c:pt>
                <c:pt idx="631">
                  <c:v>0</c:v>
                </c:pt>
                <c:pt idx="632">
                  <c:v>0.01</c:v>
                </c:pt>
                <c:pt idx="633">
                  <c:v>0.01</c:v>
                </c:pt>
                <c:pt idx="634">
                  <c:v>-0.03</c:v>
                </c:pt>
                <c:pt idx="635">
                  <c:v>-0.03</c:v>
                </c:pt>
                <c:pt idx="636">
                  <c:v>-0.06</c:v>
                </c:pt>
                <c:pt idx="637">
                  <c:v>-0.09</c:v>
                </c:pt>
                <c:pt idx="638">
                  <c:v>-7.0000000000000007E-2</c:v>
                </c:pt>
                <c:pt idx="639">
                  <c:v>-0.09</c:v>
                </c:pt>
                <c:pt idx="640">
                  <c:v>-0.12</c:v>
                </c:pt>
                <c:pt idx="641">
                  <c:v>-0.12</c:v>
                </c:pt>
                <c:pt idx="642">
                  <c:v>-0.11</c:v>
                </c:pt>
                <c:pt idx="643">
                  <c:v>-0.11</c:v>
                </c:pt>
                <c:pt idx="644">
                  <c:v>-0.11</c:v>
                </c:pt>
                <c:pt idx="645">
                  <c:v>-0.11</c:v>
                </c:pt>
                <c:pt idx="646">
                  <c:v>-0.13</c:v>
                </c:pt>
                <c:pt idx="647">
                  <c:v>-0.15</c:v>
                </c:pt>
                <c:pt idx="648">
                  <c:v>-0.17</c:v>
                </c:pt>
                <c:pt idx="649">
                  <c:v>-0.17</c:v>
                </c:pt>
                <c:pt idx="650">
                  <c:v>-0.14000000000000001</c:v>
                </c:pt>
                <c:pt idx="651">
                  <c:v>-0.14000000000000001</c:v>
                </c:pt>
                <c:pt idx="652">
                  <c:v>-0.12</c:v>
                </c:pt>
                <c:pt idx="653">
                  <c:v>-0.14000000000000001</c:v>
                </c:pt>
                <c:pt idx="654">
                  <c:v>-0.14000000000000001</c:v>
                </c:pt>
                <c:pt idx="655">
                  <c:v>-0.14000000000000001</c:v>
                </c:pt>
                <c:pt idx="656">
                  <c:v>-0.16</c:v>
                </c:pt>
                <c:pt idx="657">
                  <c:v>-0.15</c:v>
                </c:pt>
                <c:pt idx="658">
                  <c:v>-0.16</c:v>
                </c:pt>
                <c:pt idx="659">
                  <c:v>-0.16</c:v>
                </c:pt>
                <c:pt idx="660">
                  <c:v>-0.15</c:v>
                </c:pt>
                <c:pt idx="661">
                  <c:v>-0.16</c:v>
                </c:pt>
                <c:pt idx="662">
                  <c:v>-0.14000000000000001</c:v>
                </c:pt>
                <c:pt idx="663">
                  <c:v>-0.08</c:v>
                </c:pt>
                <c:pt idx="664">
                  <c:v>-7.0000000000000007E-2</c:v>
                </c:pt>
                <c:pt idx="665">
                  <c:v>-0.09</c:v>
                </c:pt>
                <c:pt idx="666">
                  <c:v>-0.1</c:v>
                </c:pt>
                <c:pt idx="667">
                  <c:v>-0.04</c:v>
                </c:pt>
                <c:pt idx="668">
                  <c:v>-0.06</c:v>
                </c:pt>
                <c:pt idx="669">
                  <c:v>-0.06</c:v>
                </c:pt>
                <c:pt idx="670">
                  <c:v>-0.04</c:v>
                </c:pt>
                <c:pt idx="671">
                  <c:v>-0.02</c:v>
                </c:pt>
                <c:pt idx="672">
                  <c:v>-0.02</c:v>
                </c:pt>
                <c:pt idx="673">
                  <c:v>-0.01</c:v>
                </c:pt>
                <c:pt idx="674">
                  <c:v>-0.04</c:v>
                </c:pt>
                <c:pt idx="675">
                  <c:v>-0.02</c:v>
                </c:pt>
                <c:pt idx="676">
                  <c:v>-0.01</c:v>
                </c:pt>
                <c:pt idx="677">
                  <c:v>-0.03</c:v>
                </c:pt>
                <c:pt idx="678">
                  <c:v>0.01</c:v>
                </c:pt>
                <c:pt idx="679">
                  <c:v>0.02</c:v>
                </c:pt>
                <c:pt idx="680">
                  <c:v>0</c:v>
                </c:pt>
                <c:pt idx="681">
                  <c:v>0</c:v>
                </c:pt>
                <c:pt idx="682">
                  <c:v>-0.01</c:v>
                </c:pt>
                <c:pt idx="683">
                  <c:v>0</c:v>
                </c:pt>
                <c:pt idx="684">
                  <c:v>0.08</c:v>
                </c:pt>
                <c:pt idx="685">
                  <c:v>0.1</c:v>
                </c:pt>
                <c:pt idx="686">
                  <c:v>0.12</c:v>
                </c:pt>
                <c:pt idx="687">
                  <c:v>0.1</c:v>
                </c:pt>
                <c:pt idx="688">
                  <c:v>0.1</c:v>
                </c:pt>
                <c:pt idx="689">
                  <c:v>0.1</c:v>
                </c:pt>
                <c:pt idx="690">
                  <c:v>0.11</c:v>
                </c:pt>
                <c:pt idx="691">
                  <c:v>0.09</c:v>
                </c:pt>
                <c:pt idx="692">
                  <c:v>0.15</c:v>
                </c:pt>
                <c:pt idx="693">
                  <c:v>0.13</c:v>
                </c:pt>
                <c:pt idx="694">
                  <c:v>0.16</c:v>
                </c:pt>
                <c:pt idx="695">
                  <c:v>0.17</c:v>
                </c:pt>
                <c:pt idx="696">
                  <c:v>0.18</c:v>
                </c:pt>
                <c:pt idx="697">
                  <c:v>0.18</c:v>
                </c:pt>
                <c:pt idx="698">
                  <c:v>0.16</c:v>
                </c:pt>
                <c:pt idx="699">
                  <c:v>0.13</c:v>
                </c:pt>
                <c:pt idx="700">
                  <c:v>0.17</c:v>
                </c:pt>
                <c:pt idx="701">
                  <c:v>0.16</c:v>
                </c:pt>
                <c:pt idx="702">
                  <c:v>0.18</c:v>
                </c:pt>
                <c:pt idx="703">
                  <c:v>0.18</c:v>
                </c:pt>
                <c:pt idx="704">
                  <c:v>0.23</c:v>
                </c:pt>
                <c:pt idx="705">
                  <c:v>0.21</c:v>
                </c:pt>
                <c:pt idx="706">
                  <c:v>0.17</c:v>
                </c:pt>
                <c:pt idx="707">
                  <c:v>0.16</c:v>
                </c:pt>
                <c:pt idx="708">
                  <c:v>0.15</c:v>
                </c:pt>
                <c:pt idx="709">
                  <c:v>0.23</c:v>
                </c:pt>
                <c:pt idx="710">
                  <c:v>0.18</c:v>
                </c:pt>
                <c:pt idx="711">
                  <c:v>0.12</c:v>
                </c:pt>
                <c:pt idx="712">
                  <c:v>0.13</c:v>
                </c:pt>
                <c:pt idx="713">
                  <c:v>7.0000000000000007E-2</c:v>
                </c:pt>
                <c:pt idx="714">
                  <c:v>0.04</c:v>
                </c:pt>
                <c:pt idx="715">
                  <c:v>0.05</c:v>
                </c:pt>
                <c:pt idx="716">
                  <c:v>0.04</c:v>
                </c:pt>
                <c:pt idx="717">
                  <c:v>0.09</c:v>
                </c:pt>
                <c:pt idx="718">
                  <c:v>0.04</c:v>
                </c:pt>
                <c:pt idx="719">
                  <c:v>0.09</c:v>
                </c:pt>
                <c:pt idx="720">
                  <c:v>0.08</c:v>
                </c:pt>
                <c:pt idx="721">
                  <c:v>0.08</c:v>
                </c:pt>
                <c:pt idx="722">
                  <c:v>0.02</c:v>
                </c:pt>
                <c:pt idx="723">
                  <c:v>0</c:v>
                </c:pt>
                <c:pt idx="724">
                  <c:v>0.08</c:v>
                </c:pt>
                <c:pt idx="725">
                  <c:v>0.11</c:v>
                </c:pt>
                <c:pt idx="726">
                  <c:v>0.1</c:v>
                </c:pt>
                <c:pt idx="727">
                  <c:v>0.03</c:v>
                </c:pt>
                <c:pt idx="728">
                  <c:v>0.04</c:v>
                </c:pt>
                <c:pt idx="729">
                  <c:v>0.01</c:v>
                </c:pt>
                <c:pt idx="730">
                  <c:v>0.03</c:v>
                </c:pt>
                <c:pt idx="731">
                  <c:v>0</c:v>
                </c:pt>
                <c:pt idx="732">
                  <c:v>-0.02</c:v>
                </c:pt>
                <c:pt idx="733">
                  <c:v>-0.03</c:v>
                </c:pt>
                <c:pt idx="734">
                  <c:v>-0.03</c:v>
                </c:pt>
                <c:pt idx="735">
                  <c:v>-0.03</c:v>
                </c:pt>
                <c:pt idx="736">
                  <c:v>0</c:v>
                </c:pt>
                <c:pt idx="737">
                  <c:v>-0.01</c:v>
                </c:pt>
                <c:pt idx="738">
                  <c:v>-0.04</c:v>
                </c:pt>
                <c:pt idx="739">
                  <c:v>-0.04</c:v>
                </c:pt>
                <c:pt idx="740">
                  <c:v>-0.04</c:v>
                </c:pt>
                <c:pt idx="741">
                  <c:v>-0.02</c:v>
                </c:pt>
                <c:pt idx="742">
                  <c:v>-0.01</c:v>
                </c:pt>
                <c:pt idx="743">
                  <c:v>-0.05</c:v>
                </c:pt>
                <c:pt idx="744">
                  <c:v>-0.02</c:v>
                </c:pt>
                <c:pt idx="745">
                  <c:v>0.08</c:v>
                </c:pt>
                <c:pt idx="746">
                  <c:v>0.09</c:v>
                </c:pt>
                <c:pt idx="747">
                  <c:v>0.11</c:v>
                </c:pt>
                <c:pt idx="748">
                  <c:v>0.13</c:v>
                </c:pt>
                <c:pt idx="749">
                  <c:v>0.13</c:v>
                </c:pt>
                <c:pt idx="750">
                  <c:v>0.13</c:v>
                </c:pt>
                <c:pt idx="751">
                  <c:v>0.15</c:v>
                </c:pt>
                <c:pt idx="752">
                  <c:v>0.18</c:v>
                </c:pt>
                <c:pt idx="753">
                  <c:v>0.18</c:v>
                </c:pt>
                <c:pt idx="754">
                  <c:v>0.21</c:v>
                </c:pt>
                <c:pt idx="755">
                  <c:v>0.22</c:v>
                </c:pt>
                <c:pt idx="756">
                  <c:v>0.24</c:v>
                </c:pt>
                <c:pt idx="757">
                  <c:v>0.26</c:v>
                </c:pt>
                <c:pt idx="758">
                  <c:v>0.28999999999999998</c:v>
                </c:pt>
                <c:pt idx="759">
                  <c:v>0.27</c:v>
                </c:pt>
                <c:pt idx="760">
                  <c:v>0.27</c:v>
                </c:pt>
                <c:pt idx="761">
                  <c:v>0.26</c:v>
                </c:pt>
                <c:pt idx="762">
                  <c:v>0.24</c:v>
                </c:pt>
                <c:pt idx="763">
                  <c:v>0.28000000000000003</c:v>
                </c:pt>
                <c:pt idx="764">
                  <c:v>0.3</c:v>
                </c:pt>
                <c:pt idx="765">
                  <c:v>0.31</c:v>
                </c:pt>
                <c:pt idx="766">
                  <c:v>0.28000000000000003</c:v>
                </c:pt>
                <c:pt idx="767">
                  <c:v>0.25</c:v>
                </c:pt>
                <c:pt idx="768">
                  <c:v>0.23</c:v>
                </c:pt>
                <c:pt idx="769">
                  <c:v>0.26</c:v>
                </c:pt>
                <c:pt idx="770">
                  <c:v>0.25</c:v>
                </c:pt>
                <c:pt idx="771">
                  <c:v>0.28999999999999998</c:v>
                </c:pt>
                <c:pt idx="772">
                  <c:v>0.28999999999999998</c:v>
                </c:pt>
                <c:pt idx="773">
                  <c:v>0.31</c:v>
                </c:pt>
                <c:pt idx="774">
                  <c:v>0.32</c:v>
                </c:pt>
                <c:pt idx="775">
                  <c:v>0.35</c:v>
                </c:pt>
                <c:pt idx="776">
                  <c:v>0.38</c:v>
                </c:pt>
                <c:pt idx="777">
                  <c:v>0.53</c:v>
                </c:pt>
                <c:pt idx="778">
                  <c:v>0.61</c:v>
                </c:pt>
                <c:pt idx="779">
                  <c:v>0.6</c:v>
                </c:pt>
                <c:pt idx="780">
                  <c:v>0.59</c:v>
                </c:pt>
                <c:pt idx="781">
                  <c:v>0.63</c:v>
                </c:pt>
                <c:pt idx="782">
                  <c:v>0.68</c:v>
                </c:pt>
                <c:pt idx="783">
                  <c:v>0.62</c:v>
                </c:pt>
                <c:pt idx="784">
                  <c:v>0.7</c:v>
                </c:pt>
                <c:pt idx="785">
                  <c:v>0.72</c:v>
                </c:pt>
                <c:pt idx="786">
                  <c:v>0.69</c:v>
                </c:pt>
                <c:pt idx="787">
                  <c:v>0.63</c:v>
                </c:pt>
                <c:pt idx="788">
                  <c:v>0.65</c:v>
                </c:pt>
                <c:pt idx="789">
                  <c:v>0.64</c:v>
                </c:pt>
                <c:pt idx="790">
                  <c:v>0.68</c:v>
                </c:pt>
                <c:pt idx="791">
                  <c:v>0.6</c:v>
                </c:pt>
                <c:pt idx="792">
                  <c:v>0.6</c:v>
                </c:pt>
                <c:pt idx="793">
                  <c:v>0.61</c:v>
                </c:pt>
                <c:pt idx="794">
                  <c:v>0.45</c:v>
                </c:pt>
                <c:pt idx="795">
                  <c:v>0.37</c:v>
                </c:pt>
                <c:pt idx="796">
                  <c:v>0.49</c:v>
                </c:pt>
                <c:pt idx="797">
                  <c:v>0.44</c:v>
                </c:pt>
                <c:pt idx="798">
                  <c:v>0.42</c:v>
                </c:pt>
                <c:pt idx="799">
                  <c:v>0.48</c:v>
                </c:pt>
                <c:pt idx="800">
                  <c:v>0.56999999999999995</c:v>
                </c:pt>
                <c:pt idx="801">
                  <c:v>0.68</c:v>
                </c:pt>
                <c:pt idx="802">
                  <c:v>0.81</c:v>
                </c:pt>
                <c:pt idx="803">
                  <c:v>0.88</c:v>
                </c:pt>
                <c:pt idx="804">
                  <c:v>0.88</c:v>
                </c:pt>
                <c:pt idx="805">
                  <c:v>0.88</c:v>
                </c:pt>
                <c:pt idx="806">
                  <c:v>0.88</c:v>
                </c:pt>
                <c:pt idx="807">
                  <c:v>0.87</c:v>
                </c:pt>
                <c:pt idx="808">
                  <c:v>0.91</c:v>
                </c:pt>
                <c:pt idx="809">
                  <c:v>0.98</c:v>
                </c:pt>
                <c:pt idx="810">
                  <c:v>0.95</c:v>
                </c:pt>
                <c:pt idx="811">
                  <c:v>1</c:v>
                </c:pt>
                <c:pt idx="812">
                  <c:v>0.97</c:v>
                </c:pt>
                <c:pt idx="813">
                  <c:v>1.07</c:v>
                </c:pt>
                <c:pt idx="814">
                  <c:v>1.08</c:v>
                </c:pt>
                <c:pt idx="815">
                  <c:v>1.1100000000000001</c:v>
                </c:pt>
                <c:pt idx="816">
                  <c:v>1.08</c:v>
                </c:pt>
                <c:pt idx="817">
                  <c:v>1.0900000000000001</c:v>
                </c:pt>
                <c:pt idx="818">
                  <c:v>1.01</c:v>
                </c:pt>
                <c:pt idx="819">
                  <c:v>1.07</c:v>
                </c:pt>
                <c:pt idx="820">
                  <c:v>1.21</c:v>
                </c:pt>
                <c:pt idx="821">
                  <c:v>1.17</c:v>
                </c:pt>
                <c:pt idx="822">
                  <c:v>1.24</c:v>
                </c:pt>
                <c:pt idx="823">
                  <c:v>1.28</c:v>
                </c:pt>
                <c:pt idx="824">
                  <c:v>1.36</c:v>
                </c:pt>
                <c:pt idx="825">
                  <c:v>1.34</c:v>
                </c:pt>
                <c:pt idx="826">
                  <c:v>1.3</c:v>
                </c:pt>
                <c:pt idx="827">
                  <c:v>1.41</c:v>
                </c:pt>
                <c:pt idx="828">
                  <c:v>1.37</c:v>
                </c:pt>
                <c:pt idx="829">
                  <c:v>1.43</c:v>
                </c:pt>
                <c:pt idx="830">
                  <c:v>1.43</c:v>
                </c:pt>
                <c:pt idx="831">
                  <c:v>1.43</c:v>
                </c:pt>
                <c:pt idx="832">
                  <c:v>1.37</c:v>
                </c:pt>
                <c:pt idx="833">
                  <c:v>1.36</c:v>
                </c:pt>
                <c:pt idx="834">
                  <c:v>1.37</c:v>
                </c:pt>
                <c:pt idx="835">
                  <c:v>1.46</c:v>
                </c:pt>
                <c:pt idx="836">
                  <c:v>1.49</c:v>
                </c:pt>
                <c:pt idx="837">
                  <c:v>1.56</c:v>
                </c:pt>
                <c:pt idx="838">
                  <c:v>1.56</c:v>
                </c:pt>
                <c:pt idx="839">
                  <c:v>1.58</c:v>
                </c:pt>
                <c:pt idx="840">
                  <c:v>1.64</c:v>
                </c:pt>
                <c:pt idx="841">
                  <c:v>1.73</c:v>
                </c:pt>
                <c:pt idx="842">
                  <c:v>1.65</c:v>
                </c:pt>
                <c:pt idx="843">
                  <c:v>1.55</c:v>
                </c:pt>
                <c:pt idx="844">
                  <c:v>1.47</c:v>
                </c:pt>
                <c:pt idx="845">
                  <c:v>1.47</c:v>
                </c:pt>
                <c:pt idx="846">
                  <c:v>1.57</c:v>
                </c:pt>
                <c:pt idx="847">
                  <c:v>1.56</c:v>
                </c:pt>
                <c:pt idx="848">
                  <c:v>1.61</c:v>
                </c:pt>
                <c:pt idx="849">
                  <c:v>1.55</c:v>
                </c:pt>
                <c:pt idx="850">
                  <c:v>1.56</c:v>
                </c:pt>
                <c:pt idx="851">
                  <c:v>1.57</c:v>
                </c:pt>
                <c:pt idx="852">
                  <c:v>1.58</c:v>
                </c:pt>
                <c:pt idx="853">
                  <c:v>1.55</c:v>
                </c:pt>
                <c:pt idx="854">
                  <c:v>1.65</c:v>
                </c:pt>
                <c:pt idx="855">
                  <c:v>1.65</c:v>
                </c:pt>
                <c:pt idx="856">
                  <c:v>1.72</c:v>
                </c:pt>
                <c:pt idx="857">
                  <c:v>1.8</c:v>
                </c:pt>
                <c:pt idx="858">
                  <c:v>1.85</c:v>
                </c:pt>
                <c:pt idx="859">
                  <c:v>1.9</c:v>
                </c:pt>
                <c:pt idx="860">
                  <c:v>1.93</c:v>
                </c:pt>
                <c:pt idx="861">
                  <c:v>1.95</c:v>
                </c:pt>
                <c:pt idx="862">
                  <c:v>2.04</c:v>
                </c:pt>
                <c:pt idx="863">
                  <c:v>2.23</c:v>
                </c:pt>
                <c:pt idx="864">
                  <c:v>2.33</c:v>
                </c:pt>
                <c:pt idx="865">
                  <c:v>2.41</c:v>
                </c:pt>
                <c:pt idx="866">
                  <c:v>2.44</c:v>
                </c:pt>
                <c:pt idx="867">
                  <c:v>2.29</c:v>
                </c:pt>
                <c:pt idx="868">
                  <c:v>2.2999999999999998</c:v>
                </c:pt>
                <c:pt idx="869">
                  <c:v>2.36</c:v>
                </c:pt>
                <c:pt idx="870">
                  <c:v>2.33</c:v>
                </c:pt>
                <c:pt idx="871">
                  <c:v>2.08</c:v>
                </c:pt>
                <c:pt idx="872">
                  <c:v>2.0699999999999998</c:v>
                </c:pt>
                <c:pt idx="873">
                  <c:v>2.1</c:v>
                </c:pt>
                <c:pt idx="874">
                  <c:v>2.2200000000000002</c:v>
                </c:pt>
                <c:pt idx="875">
                  <c:v>2.2200000000000002</c:v>
                </c:pt>
                <c:pt idx="876">
                  <c:v>2.1</c:v>
                </c:pt>
                <c:pt idx="877">
                  <c:v>2.06</c:v>
                </c:pt>
                <c:pt idx="878">
                  <c:v>1.95</c:v>
                </c:pt>
                <c:pt idx="879">
                  <c:v>1.97</c:v>
                </c:pt>
                <c:pt idx="880">
                  <c:v>1.89</c:v>
                </c:pt>
                <c:pt idx="881">
                  <c:v>1.95</c:v>
                </c:pt>
                <c:pt idx="882">
                  <c:v>1.91</c:v>
                </c:pt>
                <c:pt idx="883">
                  <c:v>1.93</c:v>
                </c:pt>
                <c:pt idx="884">
                  <c:v>1.77</c:v>
                </c:pt>
                <c:pt idx="885">
                  <c:v>1.78</c:v>
                </c:pt>
                <c:pt idx="886">
                  <c:v>1.87</c:v>
                </c:pt>
                <c:pt idx="887">
                  <c:v>1.74</c:v>
                </c:pt>
                <c:pt idx="888">
                  <c:v>1.83</c:v>
                </c:pt>
                <c:pt idx="889">
                  <c:v>1.86</c:v>
                </c:pt>
                <c:pt idx="890">
                  <c:v>1.82</c:v>
                </c:pt>
                <c:pt idx="891">
                  <c:v>1.68</c:v>
                </c:pt>
                <c:pt idx="892">
                  <c:v>1.7</c:v>
                </c:pt>
                <c:pt idx="893">
                  <c:v>1.6</c:v>
                </c:pt>
                <c:pt idx="894">
                  <c:v>1.57</c:v>
                </c:pt>
                <c:pt idx="895">
                  <c:v>1.61</c:v>
                </c:pt>
                <c:pt idx="896">
                  <c:v>1.52</c:v>
                </c:pt>
                <c:pt idx="897">
                  <c:v>1.47</c:v>
                </c:pt>
                <c:pt idx="898">
                  <c:v>1.32</c:v>
                </c:pt>
                <c:pt idx="899">
                  <c:v>1.46</c:v>
                </c:pt>
                <c:pt idx="900">
                  <c:v>1.47</c:v>
                </c:pt>
                <c:pt idx="901">
                  <c:v>1.4</c:v>
                </c:pt>
                <c:pt idx="902">
                  <c:v>1.47</c:v>
                </c:pt>
                <c:pt idx="903">
                  <c:v>1.51</c:v>
                </c:pt>
                <c:pt idx="904">
                  <c:v>1.49</c:v>
                </c:pt>
                <c:pt idx="905">
                  <c:v>1.51</c:v>
                </c:pt>
                <c:pt idx="906">
                  <c:v>1.59</c:v>
                </c:pt>
                <c:pt idx="907">
                  <c:v>1.52</c:v>
                </c:pt>
                <c:pt idx="908">
                  <c:v>1.69</c:v>
                </c:pt>
                <c:pt idx="909">
                  <c:v>1.72</c:v>
                </c:pt>
                <c:pt idx="910">
                  <c:v>1.8</c:v>
                </c:pt>
                <c:pt idx="911">
                  <c:v>1.86</c:v>
                </c:pt>
                <c:pt idx="912">
                  <c:v>1.94</c:v>
                </c:pt>
                <c:pt idx="913">
                  <c:v>1.95</c:v>
                </c:pt>
                <c:pt idx="914">
                  <c:v>1.97</c:v>
                </c:pt>
                <c:pt idx="915">
                  <c:v>1.98</c:v>
                </c:pt>
                <c:pt idx="916">
                  <c:v>2.16</c:v>
                </c:pt>
                <c:pt idx="917">
                  <c:v>2.12</c:v>
                </c:pt>
                <c:pt idx="918">
                  <c:v>2.1800000000000002</c:v>
                </c:pt>
                <c:pt idx="919">
                  <c:v>2.25</c:v>
                </c:pt>
                <c:pt idx="920">
                  <c:v>2.23</c:v>
                </c:pt>
                <c:pt idx="921">
                  <c:v>2.2599999999999998</c:v>
                </c:pt>
                <c:pt idx="922">
                  <c:v>2.21</c:v>
                </c:pt>
                <c:pt idx="923">
                  <c:v>2.21</c:v>
                </c:pt>
                <c:pt idx="924">
                  <c:v>2.21</c:v>
                </c:pt>
                <c:pt idx="925">
                  <c:v>2.37</c:v>
                </c:pt>
                <c:pt idx="926">
                  <c:v>2.35</c:v>
                </c:pt>
                <c:pt idx="927">
                  <c:v>2.31</c:v>
                </c:pt>
                <c:pt idx="928">
                  <c:v>2.34</c:v>
                </c:pt>
                <c:pt idx="929">
                  <c:v>2.33</c:v>
                </c:pt>
                <c:pt idx="930">
                  <c:v>2.37</c:v>
                </c:pt>
                <c:pt idx="931">
                  <c:v>2.38</c:v>
                </c:pt>
                <c:pt idx="932">
                  <c:v>2.46</c:v>
                </c:pt>
                <c:pt idx="933">
                  <c:v>2.4500000000000002</c:v>
                </c:pt>
                <c:pt idx="934">
                  <c:v>2.44</c:v>
                </c:pt>
                <c:pt idx="935">
                  <c:v>2.56</c:v>
                </c:pt>
                <c:pt idx="936">
                  <c:v>2.72</c:v>
                </c:pt>
                <c:pt idx="937">
                  <c:v>2.75</c:v>
                </c:pt>
                <c:pt idx="938">
                  <c:v>2.93</c:v>
                </c:pt>
                <c:pt idx="939">
                  <c:v>2.92</c:v>
                </c:pt>
                <c:pt idx="940">
                  <c:v>2.78</c:v>
                </c:pt>
                <c:pt idx="941">
                  <c:v>2.77</c:v>
                </c:pt>
                <c:pt idx="942">
                  <c:v>2.46</c:v>
                </c:pt>
                <c:pt idx="943">
                  <c:v>2.6</c:v>
                </c:pt>
                <c:pt idx="944">
                  <c:v>2.66</c:v>
                </c:pt>
                <c:pt idx="945">
                  <c:v>2.78</c:v>
                </c:pt>
                <c:pt idx="946">
                  <c:v>2.83</c:v>
                </c:pt>
                <c:pt idx="947">
                  <c:v>2.93</c:v>
                </c:pt>
                <c:pt idx="948">
                  <c:v>2.96</c:v>
                </c:pt>
                <c:pt idx="949">
                  <c:v>2.96</c:v>
                </c:pt>
                <c:pt idx="950">
                  <c:v>2.85</c:v>
                </c:pt>
                <c:pt idx="951">
                  <c:v>2.9</c:v>
                </c:pt>
                <c:pt idx="952">
                  <c:v>2.96</c:v>
                </c:pt>
                <c:pt idx="953">
                  <c:v>2.99</c:v>
                </c:pt>
                <c:pt idx="954">
                  <c:v>3.08</c:v>
                </c:pt>
                <c:pt idx="955">
                  <c:v>3.09</c:v>
                </c:pt>
                <c:pt idx="956">
                  <c:v>3.02</c:v>
                </c:pt>
                <c:pt idx="957">
                  <c:v>2.84</c:v>
                </c:pt>
                <c:pt idx="958">
                  <c:v>2.76</c:v>
                </c:pt>
                <c:pt idx="959">
                  <c:v>2.78</c:v>
                </c:pt>
                <c:pt idx="960">
                  <c:v>2.62</c:v>
                </c:pt>
                <c:pt idx="961">
                  <c:v>2.74</c:v>
                </c:pt>
                <c:pt idx="962">
                  <c:v>2.74</c:v>
                </c:pt>
                <c:pt idx="963">
                  <c:v>2.83</c:v>
                </c:pt>
                <c:pt idx="964">
                  <c:v>2.83</c:v>
                </c:pt>
                <c:pt idx="965">
                  <c:v>2.86</c:v>
                </c:pt>
                <c:pt idx="966">
                  <c:v>2.89</c:v>
                </c:pt>
                <c:pt idx="967">
                  <c:v>2.83</c:v>
                </c:pt>
                <c:pt idx="968">
                  <c:v>2.77</c:v>
                </c:pt>
                <c:pt idx="969">
                  <c:v>2.72</c:v>
                </c:pt>
                <c:pt idx="970">
                  <c:v>2.67</c:v>
                </c:pt>
                <c:pt idx="971">
                  <c:v>2.65</c:v>
                </c:pt>
                <c:pt idx="972">
                  <c:v>2.5299999999999998</c:v>
                </c:pt>
                <c:pt idx="973">
                  <c:v>2.62</c:v>
                </c:pt>
                <c:pt idx="974">
                  <c:v>2.57</c:v>
                </c:pt>
                <c:pt idx="975">
                  <c:v>2.5499999999999998</c:v>
                </c:pt>
                <c:pt idx="976">
                  <c:v>2.5299999999999998</c:v>
                </c:pt>
                <c:pt idx="977">
                  <c:v>2.38</c:v>
                </c:pt>
                <c:pt idx="978">
                  <c:v>2.4700000000000002</c:v>
                </c:pt>
                <c:pt idx="979">
                  <c:v>2.5499999999999998</c:v>
                </c:pt>
                <c:pt idx="980">
                  <c:v>2.48</c:v>
                </c:pt>
                <c:pt idx="981">
                  <c:v>2.4900000000000002</c:v>
                </c:pt>
                <c:pt idx="982">
                  <c:v>2.4</c:v>
                </c:pt>
                <c:pt idx="983">
                  <c:v>2.33</c:v>
                </c:pt>
                <c:pt idx="984">
                  <c:v>2.41</c:v>
                </c:pt>
                <c:pt idx="985">
                  <c:v>2.4300000000000002</c:v>
                </c:pt>
                <c:pt idx="986">
                  <c:v>2.38</c:v>
                </c:pt>
                <c:pt idx="987">
                  <c:v>2.33</c:v>
                </c:pt>
                <c:pt idx="988">
                  <c:v>2.4300000000000002</c:v>
                </c:pt>
                <c:pt idx="989">
                  <c:v>2.5099999999999998</c:v>
                </c:pt>
                <c:pt idx="990">
                  <c:v>2.52</c:v>
                </c:pt>
                <c:pt idx="991">
                  <c:v>2.5299999999999998</c:v>
                </c:pt>
                <c:pt idx="992">
                  <c:v>2.5099999999999998</c:v>
                </c:pt>
                <c:pt idx="993">
                  <c:v>2.83</c:v>
                </c:pt>
                <c:pt idx="994">
                  <c:v>2.84</c:v>
                </c:pt>
                <c:pt idx="995">
                  <c:v>2.92</c:v>
                </c:pt>
                <c:pt idx="996">
                  <c:v>2.91</c:v>
                </c:pt>
                <c:pt idx="997">
                  <c:v>2.94</c:v>
                </c:pt>
                <c:pt idx="998">
                  <c:v>3.03</c:v>
                </c:pt>
                <c:pt idx="999">
                  <c:v>3.13</c:v>
                </c:pt>
                <c:pt idx="1000">
                  <c:v>3.12</c:v>
                </c:pt>
                <c:pt idx="1001">
                  <c:v>3.12</c:v>
                </c:pt>
                <c:pt idx="1002">
                  <c:v>3.15</c:v>
                </c:pt>
                <c:pt idx="1003">
                  <c:v>3.12</c:v>
                </c:pt>
                <c:pt idx="1004">
                  <c:v>2.97</c:v>
                </c:pt>
                <c:pt idx="1005">
                  <c:v>2.93</c:v>
                </c:pt>
                <c:pt idx="1006">
                  <c:v>2.91</c:v>
                </c:pt>
                <c:pt idx="1007">
                  <c:v>2.94</c:v>
                </c:pt>
                <c:pt idx="1008">
                  <c:v>2.89</c:v>
                </c:pt>
                <c:pt idx="1009">
                  <c:v>2.88</c:v>
                </c:pt>
                <c:pt idx="1010">
                  <c:v>2.79</c:v>
                </c:pt>
                <c:pt idx="1011">
                  <c:v>2.73</c:v>
                </c:pt>
                <c:pt idx="1012">
                  <c:v>2.63</c:v>
                </c:pt>
                <c:pt idx="1013">
                  <c:v>2.75</c:v>
                </c:pt>
                <c:pt idx="1014">
                  <c:v>2.74</c:v>
                </c:pt>
                <c:pt idx="1015">
                  <c:v>2.62</c:v>
                </c:pt>
                <c:pt idx="1016">
                  <c:v>2.5299999999999998</c:v>
                </c:pt>
                <c:pt idx="1017">
                  <c:v>2.64</c:v>
                </c:pt>
                <c:pt idx="1018">
                  <c:v>2.71</c:v>
                </c:pt>
                <c:pt idx="1019">
                  <c:v>2.73</c:v>
                </c:pt>
                <c:pt idx="1020">
                  <c:v>2.65</c:v>
                </c:pt>
                <c:pt idx="1021">
                  <c:v>2.73</c:v>
                </c:pt>
                <c:pt idx="1022">
                  <c:v>2.83</c:v>
                </c:pt>
                <c:pt idx="1023">
                  <c:v>2.86</c:v>
                </c:pt>
                <c:pt idx="1024">
                  <c:v>2.87</c:v>
                </c:pt>
                <c:pt idx="1025">
                  <c:v>2.82</c:v>
                </c:pt>
                <c:pt idx="1026">
                  <c:v>2.81</c:v>
                </c:pt>
                <c:pt idx="1027">
                  <c:v>2.68</c:v>
                </c:pt>
                <c:pt idx="1028">
                  <c:v>2.82</c:v>
                </c:pt>
                <c:pt idx="1029">
                  <c:v>2.84</c:v>
                </c:pt>
                <c:pt idx="1030">
                  <c:v>2.91</c:v>
                </c:pt>
                <c:pt idx="1031">
                  <c:v>2.84</c:v>
                </c:pt>
                <c:pt idx="1032">
                  <c:v>2.9</c:v>
                </c:pt>
                <c:pt idx="1033">
                  <c:v>2.9</c:v>
                </c:pt>
                <c:pt idx="1034">
                  <c:v>2.9</c:v>
                </c:pt>
                <c:pt idx="1035">
                  <c:v>2.96</c:v>
                </c:pt>
                <c:pt idx="1036">
                  <c:v>3.02</c:v>
                </c:pt>
                <c:pt idx="1037">
                  <c:v>3.1</c:v>
                </c:pt>
                <c:pt idx="1038">
                  <c:v>3.01</c:v>
                </c:pt>
                <c:pt idx="1039">
                  <c:v>3.06</c:v>
                </c:pt>
                <c:pt idx="1040">
                  <c:v>3.14</c:v>
                </c:pt>
                <c:pt idx="1041">
                  <c:v>3.12</c:v>
                </c:pt>
                <c:pt idx="1042">
                  <c:v>3.05</c:v>
                </c:pt>
                <c:pt idx="1043">
                  <c:v>3.16</c:v>
                </c:pt>
                <c:pt idx="1044">
                  <c:v>3.24</c:v>
                </c:pt>
                <c:pt idx="1045">
                  <c:v>3.29</c:v>
                </c:pt>
                <c:pt idx="1046">
                  <c:v>3.33</c:v>
                </c:pt>
                <c:pt idx="1047">
                  <c:v>3.28</c:v>
                </c:pt>
                <c:pt idx="1048">
                  <c:v>3.24</c:v>
                </c:pt>
                <c:pt idx="1049">
                  <c:v>3.26</c:v>
                </c:pt>
                <c:pt idx="1050">
                  <c:v>3.29</c:v>
                </c:pt>
                <c:pt idx="1051">
                  <c:v>3.29</c:v>
                </c:pt>
                <c:pt idx="1052">
                  <c:v>3.15</c:v>
                </c:pt>
                <c:pt idx="1053">
                  <c:v>2.89</c:v>
                </c:pt>
                <c:pt idx="1054">
                  <c:v>3.01</c:v>
                </c:pt>
                <c:pt idx="1055">
                  <c:v>3</c:v>
                </c:pt>
                <c:pt idx="1056">
                  <c:v>2.93</c:v>
                </c:pt>
                <c:pt idx="1057">
                  <c:v>2.91</c:v>
                </c:pt>
                <c:pt idx="1058">
                  <c:v>2.7</c:v>
                </c:pt>
                <c:pt idx="1059">
                  <c:v>2.83</c:v>
                </c:pt>
                <c:pt idx="1060">
                  <c:v>3.02</c:v>
                </c:pt>
                <c:pt idx="1061">
                  <c:v>2.93</c:v>
                </c:pt>
                <c:pt idx="1062">
                  <c:v>2.75</c:v>
                </c:pt>
                <c:pt idx="1063">
                  <c:v>2.86</c:v>
                </c:pt>
                <c:pt idx="1064">
                  <c:v>3</c:v>
                </c:pt>
                <c:pt idx="1065">
                  <c:v>2.98</c:v>
                </c:pt>
                <c:pt idx="1066">
                  <c:v>2.97</c:v>
                </c:pt>
                <c:pt idx="1067">
                  <c:v>3.07</c:v>
                </c:pt>
                <c:pt idx="1068">
                  <c:v>3.01</c:v>
                </c:pt>
                <c:pt idx="1069">
                  <c:v>2.96</c:v>
                </c:pt>
                <c:pt idx="1070">
                  <c:v>2.97</c:v>
                </c:pt>
                <c:pt idx="1071">
                  <c:v>2.82</c:v>
                </c:pt>
                <c:pt idx="1072">
                  <c:v>2.87</c:v>
                </c:pt>
                <c:pt idx="1073">
                  <c:v>2.92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3C-4CAB-B1E6-8AAC61DBE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2591072"/>
        <c:axId val="872573600"/>
      </c:lineChart>
      <c:catAx>
        <c:axId val="8725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2573600"/>
        <c:crosses val="autoZero"/>
        <c:auto val="1"/>
        <c:lblAlgn val="ctr"/>
        <c:lblOffset val="10"/>
        <c:noMultiLvlLbl val="0"/>
      </c:catAx>
      <c:valAx>
        <c:axId val="87257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2591072"/>
        <c:crossesAt val="0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81-4CC5-84AB-2ECC359766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Communes!$C$53:$C$60</c:f>
              <c:strCache>
                <c:ptCount val="8"/>
                <c:pt idx="0">
                  <c:v>Rémunérations du personnel</c:v>
                </c:pt>
                <c:pt idx="1">
                  <c:v>Rémunérations du personnel subsidié</c:v>
                </c:pt>
                <c:pt idx="2">
                  <c:v>Rémunérations des mandataires</c:v>
                </c:pt>
                <c:pt idx="3">
                  <c:v>Allocations sociales</c:v>
                </c:pt>
                <c:pt idx="4">
                  <c:v>Cotisations patronales</c:v>
                </c:pt>
                <c:pt idx="5">
                  <c:v>Pensions (y.c. cotisat° resp)</c:v>
                </c:pt>
                <c:pt idx="6">
                  <c:v>Service médicaux et sociaux</c:v>
                </c:pt>
                <c:pt idx="7">
                  <c:v>Total dépenses de personnel</c:v>
                </c:pt>
              </c:strCache>
            </c:strRef>
          </c:cat>
          <c:val>
            <c:numRef>
              <c:f>Communes!$D$53:$D$60</c:f>
              <c:numCache>
                <c:formatCode>0.0%</c:formatCode>
                <c:ptCount val="8"/>
                <c:pt idx="0">
                  <c:v>0.10615388952556214</c:v>
                </c:pt>
                <c:pt idx="1">
                  <c:v>0.14018988887961437</c:v>
                </c:pt>
                <c:pt idx="2">
                  <c:v>0.12025487791593147</c:v>
                </c:pt>
                <c:pt idx="3">
                  <c:v>9.9330742069016931E-2</c:v>
                </c:pt>
                <c:pt idx="4">
                  <c:v>0.12264794358405431</c:v>
                </c:pt>
                <c:pt idx="5">
                  <c:v>0.24327875928457532</c:v>
                </c:pt>
                <c:pt idx="6">
                  <c:v>0.10145881278024303</c:v>
                </c:pt>
                <c:pt idx="7">
                  <c:v>0.13648670753217201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1-4CC5-84AB-2ECC35976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0853600"/>
        <c:axId val="1520849024"/>
      </c:barChart>
      <c:catAx>
        <c:axId val="1520853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20849024"/>
        <c:crosses val="autoZero"/>
        <c:auto val="1"/>
        <c:lblAlgn val="ctr"/>
        <c:lblOffset val="100"/>
        <c:noMultiLvlLbl val="0"/>
      </c:catAx>
      <c:valAx>
        <c:axId val="15208490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2085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 mio EUR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D5-47E6-BCA4-7E1B6552E3C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D5-47E6-BCA4-7E1B6552E3C7}"/>
              </c:ext>
            </c:extLst>
          </c:dPt>
          <c:dLbls>
            <c:dLbl>
              <c:idx val="0"/>
              <c:layout>
                <c:manualLayout>
                  <c:x val="-0.25199095754721224"/>
                  <c:y val="0.113762219599287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28EA22-D781-4846-B94E-0172E30A837B}" type="PERCENTAGE">
                      <a:rPr lang="en-US" sz="1000">
                        <a:latin typeface="Belfius Montserrat Medium" panose="00000600000000000000" pitchFamily="50" charset="0"/>
                      </a:rPr>
                      <a:pPr>
                        <a:defRPr sz="1000">
                          <a:solidFill>
                            <a:srgbClr val="FFFFFF"/>
                          </a:solidFill>
                        </a:defRPr>
                      </a:pPr>
                      <a:t>[PERCENTAGE]</a:t>
                    </a:fld>
                    <a:endParaRPr lang="fr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15622821086042"/>
                      <c:h val="0.386180603962178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D5-47E6-BCA4-7E1B6552E3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D5-47E6-BCA4-7E1B6552E3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Personnel</c:v>
                </c:pt>
                <c:pt idx="1">
                  <c:v>Autres dépenses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D5-47E6-BCA4-7E1B6552E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Communes!$D$94</c:f>
              <c:strCache>
                <c:ptCount val="1"/>
                <c:pt idx="0">
                  <c:v>Variat° en %</c:v>
                </c:pt>
              </c:strCache>
            </c:strRef>
          </c:tx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243-493B-A262-965FD45095D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Communes!$C$95:$C$103</c:f>
              <c:strCache>
                <c:ptCount val="9"/>
                <c:pt idx="0">
                  <c:v>Honoraires et indemnités</c:v>
                </c:pt>
                <c:pt idx="1">
                  <c:v>Frais administratifs</c:v>
                </c:pt>
                <c:pt idx="2">
                  <c:v>Fourniture technique</c:v>
                </c:pt>
                <c:pt idx="3">
                  <c:v>Prestations de tiers</c:v>
                </c:pt>
                <c:pt idx="4">
                  <c:v>Bâtiments (y.c. charges locatives)</c:v>
                </c:pt>
                <c:pt idx="5">
                  <c:v>Véhicules</c:v>
                </c:pt>
                <c:pt idx="6">
                  <c:v>Voirie</c:v>
                </c:pt>
                <c:pt idx="7">
                  <c:v>Gestion financière</c:v>
                </c:pt>
                <c:pt idx="8">
                  <c:v>Total des dépenses de fonctionnement</c:v>
                </c:pt>
              </c:strCache>
            </c:strRef>
          </c:cat>
          <c:val>
            <c:numRef>
              <c:f>Communes!$D$95:$D$103</c:f>
              <c:numCache>
                <c:formatCode>0.0%</c:formatCode>
                <c:ptCount val="9"/>
                <c:pt idx="0">
                  <c:v>7.3417673773411699E-2</c:v>
                </c:pt>
                <c:pt idx="1">
                  <c:v>7.8408036737909664E-2</c:v>
                </c:pt>
                <c:pt idx="2">
                  <c:v>4.4800604860881083E-2</c:v>
                </c:pt>
                <c:pt idx="3">
                  <c:v>2.3840669516987968E-2</c:v>
                </c:pt>
                <c:pt idx="4">
                  <c:v>0.54024864195311872</c:v>
                </c:pt>
                <c:pt idx="5">
                  <c:v>0.15403791095543834</c:v>
                </c:pt>
                <c:pt idx="6">
                  <c:v>0.30124960302733889</c:v>
                </c:pt>
                <c:pt idx="7">
                  <c:v>0.12033531097717622</c:v>
                </c:pt>
                <c:pt idx="8">
                  <c:v>0.18185615672840369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43-493B-A262-965FD4509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37856"/>
        <c:axId val="157347840"/>
      </c:barChart>
      <c:catAx>
        <c:axId val="157337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157347840"/>
        <c:crosses val="autoZero"/>
        <c:auto val="1"/>
        <c:lblAlgn val="ctr"/>
        <c:lblOffset val="100"/>
        <c:noMultiLvlLbl val="0"/>
      </c:catAx>
      <c:valAx>
        <c:axId val="15734784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57337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 mio EUR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1F-48A2-91FD-0A71D0847E5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1F-48A2-91FD-0A71D0847E58}"/>
              </c:ext>
            </c:extLst>
          </c:dPt>
          <c:dLbls>
            <c:dLbl>
              <c:idx val="0"/>
              <c:layout>
                <c:manualLayout>
                  <c:x val="-0.12402172176968543"/>
                  <c:y val="0.206946233772173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FFFF"/>
                      </a:solidFill>
                      <a:latin typeface="Belfius Montserrat Medium" panose="000006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F-48A2-91FD-0A71D0847E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F-48A2-91FD-0A71D0847E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elfius Montserrat Medium" panose="000006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Fonctionnement</c:v>
                </c:pt>
                <c:pt idx="1">
                  <c:v>Autres dépenses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944.60671057732372</c:v>
                </c:pt>
                <c:pt idx="1">
                  <c:v>4923.6402789303902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1F-48A2-91FD-0A71D0847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'Dép Fonctionnement_3P'!$V$81</c:f>
              <c:strCache>
                <c:ptCount val="1"/>
                <c:pt idx="0">
                  <c:v>% Evol</c:v>
                </c:pt>
              </c:strCache>
            </c:strRef>
          </c:tx>
          <c:spPr>
            <a:solidFill>
              <a:srgbClr val="9117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1626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'Dép Fonctionnement_3P'!$U$82:$U$85</c:f>
              <c:strCache>
                <c:ptCount val="4"/>
                <c:pt idx="0">
                  <c:v>Mazout de chauffage</c:v>
                </c:pt>
                <c:pt idx="1">
                  <c:v>Electricité</c:v>
                </c:pt>
                <c:pt idx="2">
                  <c:v>Gaz</c:v>
                </c:pt>
                <c:pt idx="3">
                  <c:v>Eclairage public</c:v>
                </c:pt>
              </c:strCache>
            </c:strRef>
          </c:cat>
          <c:val>
            <c:numRef>
              <c:f>'Dép Fonctionnement_3P'!$V$82:$V$85</c:f>
              <c:numCache>
                <c:formatCode>0%</c:formatCode>
                <c:ptCount val="4"/>
                <c:pt idx="0">
                  <c:v>1.0156663758229567</c:v>
                </c:pt>
                <c:pt idx="1">
                  <c:v>0.94279810061316505</c:v>
                </c:pt>
                <c:pt idx="2">
                  <c:v>1.17063901040103</c:v>
                </c:pt>
                <c:pt idx="3">
                  <c:v>0.46296132133653595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F-42D0-BB8E-D89606CEDC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9176015"/>
        <c:axId val="289175599"/>
      </c:barChart>
      <c:catAx>
        <c:axId val="28917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1626F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175599"/>
        <c:crosses val="autoZero"/>
        <c:auto val="1"/>
        <c:lblAlgn val="ctr"/>
        <c:lblOffset val="100"/>
        <c:noMultiLvlLbl val="0"/>
      </c:catAx>
      <c:valAx>
        <c:axId val="28917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1626F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176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Communes!$D$173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Communes!$C$174:$C$176</c:f>
              <c:strCache>
                <c:ptCount val="3"/>
                <c:pt idx="0">
                  <c:v>Dotation au CPAS (+20%)</c:v>
                </c:pt>
                <c:pt idx="1">
                  <c:v>Dotation à la zone police (+12,5%)</c:v>
                </c:pt>
                <c:pt idx="2">
                  <c:v>Dotation à la zone de secours (+7,1%)</c:v>
                </c:pt>
              </c:strCache>
            </c:strRef>
          </c:cat>
          <c:val>
            <c:numRef>
              <c:f>Communes!$D$174:$D$176</c:f>
              <c:numCache>
                <c:formatCode>0.0</c:formatCode>
                <c:ptCount val="3"/>
                <c:pt idx="0">
                  <c:v>166.68808410528121</c:v>
                </c:pt>
                <c:pt idx="1">
                  <c:v>153.04042532912771</c:v>
                </c:pt>
                <c:pt idx="2">
                  <c:v>38.173541507014946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1-48B7-83B8-70A7F11B702A}"/>
            </c:ext>
          </c:extLst>
        </c:ser>
        <c:ser>
          <c:idx val="1"/>
          <c:order val="1"/>
          <c:tx>
            <c:strRef>
              <c:f>Communes!$E$173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Communes!$C$174:$C$176</c:f>
              <c:strCache>
                <c:ptCount val="3"/>
                <c:pt idx="0">
                  <c:v>Dotation au CPAS (+20%)</c:v>
                </c:pt>
                <c:pt idx="1">
                  <c:v>Dotation à la zone police (+12,5%)</c:v>
                </c:pt>
                <c:pt idx="2">
                  <c:v>Dotation à la zone de secours (+7,1%)</c:v>
                </c:pt>
              </c:strCache>
            </c:strRef>
          </c:cat>
          <c:val>
            <c:numRef>
              <c:f>Communes!$E$174:$E$176</c:f>
              <c:numCache>
                <c:formatCode>0.0</c:formatCode>
                <c:ptCount val="3"/>
                <c:pt idx="0">
                  <c:v>199.9994384124802</c:v>
                </c:pt>
                <c:pt idx="1">
                  <c:v>172.13115663368842</c:v>
                </c:pt>
                <c:pt idx="2">
                  <c:v>40.889666884704376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1-48B7-83B8-70A7F11B7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11488"/>
        <c:axId val="155333760"/>
      </c:barChart>
      <c:catAx>
        <c:axId val="1553114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51626F"/>
                </a:solidFill>
              </a:defRPr>
            </a:pPr>
            <a:endParaRPr lang="fr-FR"/>
          </a:p>
        </c:txPr>
        <c:crossAx val="155333760"/>
        <c:crosses val="autoZero"/>
        <c:auto val="1"/>
        <c:lblAlgn val="ctr"/>
        <c:lblOffset val="100"/>
        <c:noMultiLvlLbl val="0"/>
      </c:catAx>
      <c:valAx>
        <c:axId val="155333760"/>
        <c:scaling>
          <c:orientation val="minMax"/>
        </c:scaling>
        <c:delete val="0"/>
        <c:axPos val="t"/>
        <c:majorGridlines/>
        <c:numFmt formatCode="0" sourceLinked="0"/>
        <c:majorTickMark val="out"/>
        <c:minorTickMark val="none"/>
        <c:tickLblPos val="nextTo"/>
        <c:crossAx val="155311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BE" sz="1200" dirty="0">
                <a:solidFill>
                  <a:schemeClr val="tx1"/>
                </a:solidFill>
              </a:rPr>
              <a:t>Poids important du </a:t>
            </a:r>
            <a:r>
              <a:rPr lang="fr-BE" sz="1200" dirty="0">
                <a:solidFill>
                  <a:srgbClr val="C30144"/>
                </a:solidFill>
              </a:rPr>
              <a:t>personnel </a:t>
            </a:r>
            <a:r>
              <a:rPr lang="fr-BE" sz="1200" dirty="0">
                <a:solidFill>
                  <a:schemeClr val="tx1"/>
                </a:solidFill>
              </a:rPr>
              <a:t>pour les CPAS et ZP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Personnel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CPAS</c:v>
                </c:pt>
                <c:pt idx="1">
                  <c:v>ZP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#,##0">
                  <c:v>1369.1440317364486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0-47EB-AF99-07FDBE1BFC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Fonctionnement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CPAS</c:v>
                </c:pt>
                <c:pt idx="1">
                  <c:v>ZP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#,##0">
                  <c:v>257.18757626963281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50-47EB-AF99-07FDBE1BFC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Transferts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CPAS</c:v>
                </c:pt>
                <c:pt idx="1">
                  <c:v>ZP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 formatCode="#,##0">
                  <c:v>1376.5725891798586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50-47EB-AF99-07FDBE1BFCB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Dette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CPAS</c:v>
                </c:pt>
                <c:pt idx="1">
                  <c:v>ZP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 formatCode="#,##0">
                  <c:v>77.139759670140108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50-47EB-AF99-07FDBE1BF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9113887"/>
        <c:axId val="929115135"/>
      </c:barChart>
      <c:catAx>
        <c:axId val="92911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1626F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9115135"/>
        <c:crosses val="autoZero"/>
        <c:auto val="1"/>
        <c:lblAlgn val="ctr"/>
        <c:lblOffset val="100"/>
        <c:noMultiLvlLbl val="0"/>
      </c:catAx>
      <c:valAx>
        <c:axId val="9291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9113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 mio EUR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86-4B98-8643-D3377E50BFD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86-4B98-8643-D3377E50BFD7}"/>
              </c:ext>
            </c:extLst>
          </c:dPt>
          <c:dLbls>
            <c:dLbl>
              <c:idx val="0"/>
              <c:layout>
                <c:manualLayout>
                  <c:x val="-0.22625592777051456"/>
                  <c:y val="0.197423803679378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FFFFFF"/>
                      </a:solidFill>
                      <a:latin typeface="Belfius Montserrat Medium" panose="000006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19047655831091"/>
                      <c:h val="0.21312971479537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86-4B98-8643-D3377E50BF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86-4B98-8643-D3377E50B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Transferts</c:v>
                </c:pt>
                <c:pt idx="1">
                  <c:v>Autres dépenses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1784.1000789309494</c:v>
                </c:pt>
                <c:pt idx="1">
                  <c:v>4084.1469105767646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86-4B98-8643-D3377E50B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32108486439195"/>
          <c:y val="0.19771099035155817"/>
          <c:w val="0.56380249343832023"/>
          <c:h val="0.76232449817012315"/>
        </c:manualLayout>
      </c:layout>
      <c:pieChart>
        <c:varyColors val="1"/>
        <c:ser>
          <c:idx val="0"/>
          <c:order val="0"/>
          <c:tx>
            <c:strRef>
              <c:f>CPAS!$D$84</c:f>
              <c:strCache>
                <c:ptCount val="1"/>
                <c:pt idx="0">
                  <c:v>B2023</c:v>
                </c:pt>
              </c:strCache>
            </c:strRef>
          </c:tx>
          <c:dLbls>
            <c:dLbl>
              <c:idx val="2"/>
              <c:layout>
                <c:manualLayout>
                  <c:x val="-1.3723698720508231E-2"/>
                  <c:y val="2.0512820512820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9E-4F71-A43E-99207E73CB98}"/>
                </c:ext>
              </c:extLst>
            </c:dLbl>
            <c:dLbl>
              <c:idx val="3"/>
              <c:layout>
                <c:manualLayout>
                  <c:x val="-0.10963209141063954"/>
                  <c:y val="-1.5023460528972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B7-4F36-AEFE-E74721116A3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/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86371718806816"/>
                      <c:h val="0.300348717948717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9E-4F71-A43E-99207E73CB98}"/>
                </c:ext>
              </c:extLst>
            </c:dLbl>
            <c:dLbl>
              <c:idx val="5"/>
              <c:layout>
                <c:manualLayout>
                  <c:x val="0.24099058089607109"/>
                  <c:y val="-2.30273369674944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B7-4F36-AEFE-E74721116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CPAS!$C$85:$C$90</c:f>
              <c:strCache>
                <c:ptCount val="6"/>
                <c:pt idx="0">
                  <c:v>Revenu d'intégration sociale</c:v>
                </c:pt>
                <c:pt idx="1">
                  <c:v>Autres aides sociales</c:v>
                </c:pt>
                <c:pt idx="2">
                  <c:v>Aide sociale par la mise au travail</c:v>
                </c:pt>
                <c:pt idx="3">
                  <c:v>Intervention frais divers</c:v>
                </c:pt>
                <c:pt idx="4">
                  <c:v>Subsides d'exploitation vers d'autres pouvoirs publics</c:v>
                </c:pt>
                <c:pt idx="5">
                  <c:v>Autres dépenses de transfert</c:v>
                </c:pt>
              </c:strCache>
            </c:strRef>
          </c:cat>
          <c:val>
            <c:numRef>
              <c:f>CPAS!$D$85:$D$90</c:f>
              <c:numCache>
                <c:formatCode>#,##0</c:formatCode>
                <c:ptCount val="6"/>
                <c:pt idx="0">
                  <c:v>897231880.47428715</c:v>
                </c:pt>
                <c:pt idx="1">
                  <c:v>136947220.51482683</c:v>
                </c:pt>
                <c:pt idx="2">
                  <c:v>220670884.35697603</c:v>
                </c:pt>
                <c:pt idx="3">
                  <c:v>85791610.319101542</c:v>
                </c:pt>
                <c:pt idx="4">
                  <c:v>16505622.829800615</c:v>
                </c:pt>
                <c:pt idx="5">
                  <c:v>19425370.684866548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B7-4F36-AEFE-E74721116A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BXL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301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B17-47D4-A5CB-ACC4BD4B6CF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301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B17-47D4-A5CB-ACC4BD4B6CF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301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B17-47D4-A5CB-ACC4BD4B6CF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B17-47D4-A5CB-ACC4BD4B6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Revenu d'intégration sociale</c:v>
                </c:pt>
                <c:pt idx="1">
                  <c:v>Intervention comme centre secourant</c:v>
                </c:pt>
                <c:pt idx="2">
                  <c:v>Aide sociale par la mise au travail</c:v>
                </c:pt>
                <c:pt idx="3">
                  <c:v>Intervention frais divers (hébergement, hospitalisation ….)</c:v>
                </c:pt>
                <c:pt idx="4">
                  <c:v>Autres dépenses de redistribution</c:v>
                </c:pt>
                <c:pt idx="5">
                  <c:v>Total dép. Redistribution "aides sociales"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0.11168546516828361</c:v>
                </c:pt>
                <c:pt idx="1">
                  <c:v>0.65943980627290766</c:v>
                </c:pt>
                <c:pt idx="2">
                  <c:v>0.13826650561415357</c:v>
                </c:pt>
                <c:pt idx="3">
                  <c:v>7.3902177192750565E-2</c:v>
                </c:pt>
                <c:pt idx="4">
                  <c:v>0.25439013901111357</c:v>
                </c:pt>
                <c:pt idx="5">
                  <c:v>0.14959241010037408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7-47D4-A5CB-ACC4BD4B6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301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B17-47D4-A5CB-ACC4BD4B6CF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301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B17-47D4-A5CB-ACC4BD4B6CF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301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B17-47D4-A5CB-ACC4BD4B6CF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B17-47D4-A5CB-ACC4BD4B6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Revenu d'intégration sociale</c:v>
                </c:pt>
                <c:pt idx="1">
                  <c:v>Intervention comme centre secourant</c:v>
                </c:pt>
                <c:pt idx="2">
                  <c:v>Aide sociale par la mise au travail</c:v>
                </c:pt>
                <c:pt idx="3">
                  <c:v>Intervention frais divers (hébergement, hospitalisation ….)</c:v>
                </c:pt>
                <c:pt idx="4">
                  <c:v>Autres dépenses de redistribution</c:v>
                </c:pt>
                <c:pt idx="5">
                  <c:v>Total dép. Redistribution "aides sociales"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9.3920557793658932E-2</c:v>
                </c:pt>
                <c:pt idx="1">
                  <c:v>0.52112645124256485</c:v>
                </c:pt>
                <c:pt idx="2">
                  <c:v>5.5293118599705912E-2</c:v>
                </c:pt>
                <c:pt idx="3">
                  <c:v>9.3020893000381577E-2</c:v>
                </c:pt>
                <c:pt idx="4">
                  <c:v>0.13776676676107397</c:v>
                </c:pt>
                <c:pt idx="5">
                  <c:v>0.11799999999999999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7-47D4-A5CB-ACC4BD4B6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3869663"/>
        <c:axId val="1173872159"/>
      </c:barChart>
      <c:catAx>
        <c:axId val="11738696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3872159"/>
        <c:crosses val="autoZero"/>
        <c:auto val="1"/>
        <c:lblAlgn val="ctr"/>
        <c:lblOffset val="100"/>
        <c:noMultiLvlLbl val="0"/>
      </c:catAx>
      <c:valAx>
        <c:axId val="117387215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386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100" noProof="0" dirty="0" err="1">
                <a:solidFill>
                  <a:schemeClr val="tx1"/>
                </a:solidFill>
              </a:rPr>
              <a:t>Indice_I</a:t>
            </a:r>
            <a:r>
              <a:rPr lang="fr-FR" sz="1100" noProof="0" dirty="0">
                <a:solidFill>
                  <a:schemeClr val="tx1"/>
                </a:solidFill>
              </a:rPr>
              <a:t> des</a:t>
            </a:r>
            <a:r>
              <a:rPr lang="fr-FR" sz="1100" baseline="0" noProof="0" dirty="0">
                <a:solidFill>
                  <a:schemeClr val="tx1"/>
                </a:solidFill>
              </a:rPr>
              <a:t> </a:t>
            </a:r>
            <a:r>
              <a:rPr lang="fr-FR" sz="1100" baseline="0" noProof="0" dirty="0">
                <a:solidFill>
                  <a:srgbClr val="C30144"/>
                </a:solidFill>
              </a:rPr>
              <a:t>coûts </a:t>
            </a:r>
            <a:r>
              <a:rPr lang="fr-FR" sz="1100" noProof="0" dirty="0">
                <a:solidFill>
                  <a:srgbClr val="C30144"/>
                </a:solidFill>
              </a:rPr>
              <a:t>de construction </a:t>
            </a:r>
            <a:r>
              <a:rPr lang="fr-FR" sz="1100" noProof="0" dirty="0">
                <a:solidFill>
                  <a:schemeClr val="tx1"/>
                </a:solidFill>
              </a:rPr>
              <a:t>(janvier 2019=100)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Graph!$P$12</c:f>
              <c:strCache>
                <c:ptCount val="1"/>
                <c:pt idx="0">
                  <c:v>Indice_I (Matériaux de construction)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Graph!$Q$11:$BN$11</c:f>
              <c:numCache>
                <c:formatCode>mmm\-yy</c:formatCode>
                <c:ptCount val="5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</c:numCache>
            </c:numRef>
          </c:cat>
          <c:val>
            <c:numRef>
              <c:f>Graph!$Q$12:$BN$12</c:f>
              <c:numCache>
                <c:formatCode>0.00</c:formatCode>
                <c:ptCount val="50"/>
                <c:pt idx="0" formatCode="General">
                  <c:v>100</c:v>
                </c:pt>
                <c:pt idx="1">
                  <c:v>99.659090909090907</c:v>
                </c:pt>
                <c:pt idx="2">
                  <c:v>100.75757575757575</c:v>
                </c:pt>
                <c:pt idx="3">
                  <c:v>101.21212121212122</c:v>
                </c:pt>
                <c:pt idx="4">
                  <c:v>100.32828282828284</c:v>
                </c:pt>
                <c:pt idx="5">
                  <c:v>99.267676767676775</c:v>
                </c:pt>
                <c:pt idx="6">
                  <c:v>99.545454545454547</c:v>
                </c:pt>
                <c:pt idx="7">
                  <c:v>98.371212121212125</c:v>
                </c:pt>
                <c:pt idx="8">
                  <c:v>98.118686868686865</c:v>
                </c:pt>
                <c:pt idx="9">
                  <c:v>97.815656565656568</c:v>
                </c:pt>
                <c:pt idx="10">
                  <c:v>96.717171717171709</c:v>
                </c:pt>
                <c:pt idx="11">
                  <c:v>96.148989898989896</c:v>
                </c:pt>
                <c:pt idx="12">
                  <c:v>96.780303030303031</c:v>
                </c:pt>
                <c:pt idx="13">
                  <c:v>94.444444444444443</c:v>
                </c:pt>
                <c:pt idx="14">
                  <c:v>92.133838383838381</c:v>
                </c:pt>
                <c:pt idx="15">
                  <c:v>91.13636363636364</c:v>
                </c:pt>
                <c:pt idx="16">
                  <c:v>92.184343434343432</c:v>
                </c:pt>
                <c:pt idx="17">
                  <c:v>93.87626262626263</c:v>
                </c:pt>
                <c:pt idx="18">
                  <c:v>96.36363636363636</c:v>
                </c:pt>
                <c:pt idx="19">
                  <c:v>97.563131313131308</c:v>
                </c:pt>
                <c:pt idx="20">
                  <c:v>98.446969696969703</c:v>
                </c:pt>
                <c:pt idx="21">
                  <c:v>98.661616161616166</c:v>
                </c:pt>
                <c:pt idx="22">
                  <c:v>100.3030303030303</c:v>
                </c:pt>
                <c:pt idx="23">
                  <c:v>102.92929292929294</c:v>
                </c:pt>
                <c:pt idx="24">
                  <c:v>106.08585858585859</c:v>
                </c:pt>
                <c:pt idx="25">
                  <c:v>108.91414141414143</c:v>
                </c:pt>
                <c:pt idx="26">
                  <c:v>111.72979797979798</c:v>
                </c:pt>
                <c:pt idx="27">
                  <c:v>116.27525252525253</c:v>
                </c:pt>
                <c:pt idx="28">
                  <c:v>122.02020202020203</c:v>
                </c:pt>
                <c:pt idx="29">
                  <c:v>125.65656565656566</c:v>
                </c:pt>
                <c:pt idx="30">
                  <c:v>128.18181818181819</c:v>
                </c:pt>
                <c:pt idx="31">
                  <c:v>129.05303030303031</c:v>
                </c:pt>
                <c:pt idx="32">
                  <c:v>128.62373737373738</c:v>
                </c:pt>
                <c:pt idx="33">
                  <c:v>129.79797979797979</c:v>
                </c:pt>
                <c:pt idx="34">
                  <c:v>131.27525252525251</c:v>
                </c:pt>
                <c:pt idx="35">
                  <c:v>131.56565656565658</c:v>
                </c:pt>
                <c:pt idx="36">
                  <c:v>139.30555555555554</c:v>
                </c:pt>
                <c:pt idx="37">
                  <c:v>141.85606060606059</c:v>
                </c:pt>
                <c:pt idx="38">
                  <c:v>161.71717171717174</c:v>
                </c:pt>
                <c:pt idx="39">
                  <c:v>169.94949494949495</c:v>
                </c:pt>
                <c:pt idx="40">
                  <c:v>171.40151515151516</c:v>
                </c:pt>
                <c:pt idx="41">
                  <c:v>168.01767676767676</c:v>
                </c:pt>
                <c:pt idx="42">
                  <c:v>161.01010101010101</c:v>
                </c:pt>
                <c:pt idx="43">
                  <c:v>162.97979797979798</c:v>
                </c:pt>
                <c:pt idx="44">
                  <c:v>161.46464646464648</c:v>
                </c:pt>
                <c:pt idx="45">
                  <c:v>161.4141414141414</c:v>
                </c:pt>
                <c:pt idx="46">
                  <c:v>156.48989898989899</c:v>
                </c:pt>
                <c:pt idx="47">
                  <c:v>154.00252525252526</c:v>
                </c:pt>
                <c:pt idx="48">
                  <c:v>157.94752773573182</c:v>
                </c:pt>
                <c:pt idx="49">
                  <c:v>159.88636363636363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A9-431C-9EC3-088CAA9B0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926720"/>
        <c:axId val="660922144"/>
      </c:lineChart>
      <c:dateAx>
        <c:axId val="6609267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0922144"/>
        <c:crosses val="autoZero"/>
        <c:auto val="1"/>
        <c:lblOffset val="100"/>
        <c:baseTimeUnit val="months"/>
      </c:dateAx>
      <c:valAx>
        <c:axId val="66092214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092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Communes!$C$207</c:f>
              <c:strCache>
                <c:ptCount val="1"/>
                <c:pt idx="0">
                  <c:v>Charges financières des emprunts (intérêts)</c:v>
                </c:pt>
              </c:strCache>
            </c:strRef>
          </c:tx>
          <c:invertIfNegative val="0"/>
          <c:cat>
            <c:numRef>
              <c:f>Communes!$D$206:$L$206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Communes!$D$207:$L$207</c:f>
              <c:numCache>
                <c:formatCode>#,##0</c:formatCode>
                <c:ptCount val="9"/>
                <c:pt idx="0">
                  <c:v>204.1514769424688</c:v>
                </c:pt>
                <c:pt idx="1">
                  <c:v>191.96290782239438</c:v>
                </c:pt>
                <c:pt idx="2">
                  <c:v>174.49719961901292</c:v>
                </c:pt>
                <c:pt idx="3">
                  <c:v>170.40845999434268</c:v>
                </c:pt>
                <c:pt idx="4">
                  <c:v>164.74774154303509</c:v>
                </c:pt>
                <c:pt idx="5">
                  <c:v>152.89374594671122</c:v>
                </c:pt>
                <c:pt idx="6">
                  <c:v>151.40247700626591</c:v>
                </c:pt>
                <c:pt idx="7" formatCode="0">
                  <c:v>144.7382623884416</c:v>
                </c:pt>
                <c:pt idx="8" formatCode="0.0">
                  <c:v>235.24460003533881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A-427F-92AC-8D9BD4EB9A5E}"/>
            </c:ext>
          </c:extLst>
        </c:ser>
        <c:ser>
          <c:idx val="1"/>
          <c:order val="1"/>
          <c:tx>
            <c:strRef>
              <c:f>Communes!$C$208</c:f>
              <c:strCache>
                <c:ptCount val="1"/>
                <c:pt idx="0">
                  <c:v>Remboursement des emprunts (capital)</c:v>
                </c:pt>
              </c:strCache>
            </c:strRef>
          </c:tx>
          <c:invertIfNegative val="0"/>
          <c:cat>
            <c:numRef>
              <c:f>Communes!$D$206:$L$206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Communes!$D$208:$L$208</c:f>
              <c:numCache>
                <c:formatCode>#,##0</c:formatCode>
                <c:ptCount val="9"/>
                <c:pt idx="0">
                  <c:v>407.78961489357818</c:v>
                </c:pt>
                <c:pt idx="1">
                  <c:v>428.70755501923128</c:v>
                </c:pt>
                <c:pt idx="2">
                  <c:v>444.6691021953784</c:v>
                </c:pt>
                <c:pt idx="3">
                  <c:v>460.97450038562499</c:v>
                </c:pt>
                <c:pt idx="4">
                  <c:v>495.08204206791902</c:v>
                </c:pt>
                <c:pt idx="5">
                  <c:v>512.38149243970372</c:v>
                </c:pt>
                <c:pt idx="6">
                  <c:v>522.73805108733438</c:v>
                </c:pt>
                <c:pt idx="7" formatCode="0">
                  <c:v>539.1993959385743</c:v>
                </c:pt>
                <c:pt idx="8" formatCode="0.0">
                  <c:v>558.22442841835971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A-427F-92AC-8D9BD4EB9A5E}"/>
            </c:ext>
          </c:extLst>
        </c:ser>
        <c:ser>
          <c:idx val="2"/>
          <c:order val="2"/>
          <c:tx>
            <c:strRef>
              <c:f>Communes!$C$209</c:f>
              <c:strCache>
                <c:ptCount val="1"/>
                <c:pt idx="0">
                  <c:v>Autres charges financières</c:v>
                </c:pt>
              </c:strCache>
            </c:strRef>
          </c:tx>
          <c:invertIfNegative val="0"/>
          <c:cat>
            <c:numRef>
              <c:f>Communes!$D$206:$L$206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Communes!$D$209:$L$209</c:f>
              <c:numCache>
                <c:formatCode>#,##0</c:formatCode>
                <c:ptCount val="9"/>
                <c:pt idx="0">
                  <c:v>5.1924429537488344</c:v>
                </c:pt>
                <c:pt idx="1">
                  <c:v>4.6808850673789761</c:v>
                </c:pt>
                <c:pt idx="2">
                  <c:v>4.3973732364325215</c:v>
                </c:pt>
                <c:pt idx="3">
                  <c:v>3.4310578607586977</c:v>
                </c:pt>
                <c:pt idx="4">
                  <c:v>2.8761502789634088</c:v>
                </c:pt>
                <c:pt idx="5">
                  <c:v>3.1211350880086979</c:v>
                </c:pt>
                <c:pt idx="6">
                  <c:v>2.6862418597716453</c:v>
                </c:pt>
                <c:pt idx="7" formatCode="0">
                  <c:v>2.7214524560715372</c:v>
                </c:pt>
                <c:pt idx="8" formatCode="0.0">
                  <c:v>2.675736136162969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A-427F-92AC-8D9BD4EB9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238016"/>
        <c:axId val="157239552"/>
      </c:barChart>
      <c:catAx>
        <c:axId val="15723801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57239552"/>
        <c:crosses val="autoZero"/>
        <c:auto val="1"/>
        <c:lblAlgn val="ctr"/>
        <c:lblOffset val="100"/>
        <c:noMultiLvlLbl val="0"/>
      </c:catAx>
      <c:valAx>
        <c:axId val="1572395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7238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 mio EUR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E1-4F93-80C4-13AE3891006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E1-4F93-80C4-13AE38910063}"/>
              </c:ext>
            </c:extLst>
          </c:dPt>
          <c:dLbls>
            <c:dLbl>
              <c:idx val="0"/>
              <c:layout>
                <c:manualLayout>
                  <c:x val="-0.14003439928150735"/>
                  <c:y val="0.118247912067807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FFFFFF"/>
                      </a:solidFill>
                      <a:latin typeface="Belfius Montserrat Medium" panose="000006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7638363088624"/>
                      <c:h val="0.232215957911381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E1-4F93-80C4-13AE3891006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E1-4F93-80C4-13AE389100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elfius Montserrat Medium" panose="000006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Dette</c:v>
                </c:pt>
                <c:pt idx="1">
                  <c:v>Autres dépenses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686.65911078308739</c:v>
                </c:pt>
                <c:pt idx="1">
                  <c:v>5181.5878787246265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E1-4F93-80C4-13AE38910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5152425758098"/>
          <c:y val="0.1765283482662483"/>
          <c:w val="0.67928422715956005"/>
          <c:h val="0.67104354804231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Communes!$C$538</c:f>
              <c:strCache>
                <c:ptCount val="1"/>
                <c:pt idx="0">
                  <c:v>Budgets</c:v>
                </c:pt>
              </c:strCache>
            </c:strRef>
          </c:tx>
          <c:invertIfNegative val="0"/>
          <c:cat>
            <c:numRef>
              <c:f>Communes!$H$537:$Q$537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Communes!$H$538:$Q$538</c:f>
              <c:numCache>
                <c:formatCode>#,##0</c:formatCode>
                <c:ptCount val="10"/>
                <c:pt idx="0">
                  <c:v>1309.3108304142481</c:v>
                </c:pt>
                <c:pt idx="1">
                  <c:v>1394.5886178120193</c:v>
                </c:pt>
                <c:pt idx="2">
                  <c:v>1703.7202486927588</c:v>
                </c:pt>
                <c:pt idx="3">
                  <c:v>1604</c:v>
                </c:pt>
                <c:pt idx="4">
                  <c:v>1735</c:v>
                </c:pt>
                <c:pt idx="5">
                  <c:v>1608.5784761365851</c:v>
                </c:pt>
                <c:pt idx="6">
                  <c:v>2085.6873322543702</c:v>
                </c:pt>
                <c:pt idx="7">
                  <c:v>2250.7398258994426</c:v>
                </c:pt>
                <c:pt idx="8" formatCode="#,##0.0">
                  <c:v>2578.6282682221408</c:v>
                </c:pt>
                <c:pt idx="9" formatCode="#,##0.0">
                  <c:v>2595.2414624129724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3-4009-9D42-E42C309B3491}"/>
            </c:ext>
          </c:extLst>
        </c:ser>
        <c:ser>
          <c:idx val="1"/>
          <c:order val="1"/>
          <c:tx>
            <c:strRef>
              <c:f>Communes!$C$539</c:f>
              <c:strCache>
                <c:ptCount val="1"/>
                <c:pt idx="0">
                  <c:v>Comptes</c:v>
                </c:pt>
              </c:strCache>
            </c:strRef>
          </c:tx>
          <c:invertIfNegative val="0"/>
          <c:cat>
            <c:numRef>
              <c:f>Communes!$H$537:$Q$537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Communes!$H$539:$Q$539</c:f>
              <c:numCache>
                <c:formatCode>#,##0</c:formatCode>
                <c:ptCount val="10"/>
                <c:pt idx="0">
                  <c:v>582.7245794690225</c:v>
                </c:pt>
                <c:pt idx="1">
                  <c:v>619</c:v>
                </c:pt>
                <c:pt idx="2">
                  <c:v>929.37312380731635</c:v>
                </c:pt>
                <c:pt idx="3" formatCode="0">
                  <c:v>683.53963140362191</c:v>
                </c:pt>
                <c:pt idx="4" formatCode="0">
                  <c:v>905.84033594234393</c:v>
                </c:pt>
                <c:pt idx="5" formatCode="0">
                  <c:v>722</c:v>
                </c:pt>
                <c:pt idx="6" formatCode="0">
                  <c:v>721.7</c:v>
                </c:pt>
                <c:pt idx="7" formatCode="0">
                  <c:v>1039.4000000000001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3-4009-9D42-E42C309B3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297280"/>
        <c:axId val="155298816"/>
      </c:barChart>
      <c:catAx>
        <c:axId val="1552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298816"/>
        <c:crosses val="autoZero"/>
        <c:auto val="1"/>
        <c:lblAlgn val="ctr"/>
        <c:lblOffset val="100"/>
        <c:noMultiLvlLbl val="0"/>
      </c:catAx>
      <c:valAx>
        <c:axId val="1552988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5297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Communes!$C$436</c:f>
              <c:strCache>
                <c:ptCount val="1"/>
                <c:pt idx="0">
                  <c:v>Budgets</c:v>
                </c:pt>
              </c:strCache>
            </c:strRef>
          </c:tx>
          <c:invertIfNegative val="0"/>
          <c:cat>
            <c:numRef>
              <c:f>Communes!$D$435:$I$435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Communes!$D$436:$I$436</c:f>
              <c:numCache>
                <c:formatCode>#,##0</c:formatCode>
                <c:ptCount val="6"/>
                <c:pt idx="0">
                  <c:v>623.70964201999993</c:v>
                </c:pt>
                <c:pt idx="1">
                  <c:v>600.48297763000005</c:v>
                </c:pt>
                <c:pt idx="2" formatCode="#,##0.0">
                  <c:v>770.93625040999996</c:v>
                </c:pt>
                <c:pt idx="3" formatCode="#,##0.0">
                  <c:v>607.99234751999995</c:v>
                </c:pt>
                <c:pt idx="4" formatCode="0.0">
                  <c:v>878.87043486000005</c:v>
                </c:pt>
                <c:pt idx="5" formatCode="General">
                  <c:v>685.2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A-476F-A22A-4FB65CC4F9AF}"/>
            </c:ext>
          </c:extLst>
        </c:ser>
        <c:ser>
          <c:idx val="1"/>
          <c:order val="1"/>
          <c:tx>
            <c:strRef>
              <c:f>Communes!$C$437</c:f>
              <c:strCache>
                <c:ptCount val="1"/>
                <c:pt idx="0">
                  <c:v>Comptes</c:v>
                </c:pt>
              </c:strCache>
            </c:strRef>
          </c:tx>
          <c:invertIfNegative val="0"/>
          <c:cat>
            <c:numRef>
              <c:f>Communes!$D$435:$I$435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Communes!$D$437:$I$437</c:f>
              <c:numCache>
                <c:formatCode>#,##0</c:formatCode>
                <c:ptCount val="6"/>
                <c:pt idx="0">
                  <c:v>354</c:v>
                </c:pt>
                <c:pt idx="1">
                  <c:v>350</c:v>
                </c:pt>
                <c:pt idx="2" formatCode="0">
                  <c:v>393.9</c:v>
                </c:pt>
                <c:pt idx="3" formatCode="General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A-476F-A22A-4FB65CC4F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46336"/>
        <c:axId val="158447872"/>
      </c:barChart>
      <c:catAx>
        <c:axId val="15844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447872"/>
        <c:crosses val="autoZero"/>
        <c:auto val="1"/>
        <c:lblAlgn val="ctr"/>
        <c:lblOffset val="100"/>
        <c:noMultiLvlLbl val="0"/>
      </c:catAx>
      <c:valAx>
        <c:axId val="1584478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8446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78565930922617E-2"/>
          <c:y val="3.4375024629296813E-2"/>
          <c:w val="0.94164286813815479"/>
          <c:h val="0.702610236220472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Fiscalité (+16,3%)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0144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40-4F9D-8C4F-FA7CB5D16D7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F40-4F9D-8C4F-FA7CB5D16D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Fiscalité (+16,3%)</c:v>
                </c:pt>
                <c:pt idx="1">
                  <c:v>Fonds (+13,8%)</c:v>
                </c:pt>
                <c:pt idx="2">
                  <c:v>Subsides (+10,1%)</c:v>
                </c:pt>
                <c:pt idx="3">
                  <c:v>Prestations (+1,8%)</c:v>
                </c:pt>
                <c:pt idx="4">
                  <c:v>Produits financiers (+9,8%)</c:v>
                </c:pt>
                <c:pt idx="5">
                  <c:v>Prèlèvements (Prêts "Oxygène")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449</c:v>
                </c:pt>
                <c:pt idx="1">
                  <c:v>449</c:v>
                </c:pt>
                <c:pt idx="2">
                  <c:v>449</c:v>
                </c:pt>
                <c:pt idx="3">
                  <c:v>449</c:v>
                </c:pt>
                <c:pt idx="4">
                  <c:v>449</c:v>
                </c:pt>
                <c:pt idx="5">
                  <c:v>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0-4F9D-8C4F-FA7CB5D16D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Fonds (+13,8%)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F40-4F9D-8C4F-FA7CB5D16D7A}"/>
              </c:ext>
            </c:extLst>
          </c:dPt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Fiscalité (+16,3%)</c:v>
                </c:pt>
                <c:pt idx="1">
                  <c:v>Fonds (+13,8%)</c:v>
                </c:pt>
                <c:pt idx="2">
                  <c:v>Subsides (+10,1%)</c:v>
                </c:pt>
                <c:pt idx="3">
                  <c:v>Prestations (+1,8%)</c:v>
                </c:pt>
                <c:pt idx="4">
                  <c:v>Produits financiers (+9,8%)</c:v>
                </c:pt>
                <c:pt idx="5">
                  <c:v>Prèlèvements (Prêts "Oxygène")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201</c:v>
                </c:pt>
                <c:pt idx="1">
                  <c:v>201</c:v>
                </c:pt>
                <c:pt idx="2">
                  <c:v>201</c:v>
                </c:pt>
                <c:pt idx="3">
                  <c:v>201</c:v>
                </c:pt>
                <c:pt idx="4">
                  <c:v>201</c:v>
                </c:pt>
                <c:pt idx="5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0-4F9D-8C4F-FA7CB5D16D7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Subides (+10,1%)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40-4F9D-8C4F-FA7CB5D16D7A}"/>
              </c:ext>
            </c:extLst>
          </c:dPt>
          <c:dLbls>
            <c:dLbl>
              <c:idx val="2"/>
              <c:layout>
                <c:manualLayout>
                  <c:x val="-4.8630381435888219E-17"/>
                  <c:y val="5.20447834645669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Fiscalité (+16,3%)</c:v>
                </c:pt>
                <c:pt idx="1">
                  <c:v>Fonds (+13,8%)</c:v>
                </c:pt>
                <c:pt idx="2">
                  <c:v>Subsides (+10,1%)</c:v>
                </c:pt>
                <c:pt idx="3">
                  <c:v>Prestations (+1,8%)</c:v>
                </c:pt>
                <c:pt idx="4">
                  <c:v>Produits financiers (+9,8%)</c:v>
                </c:pt>
                <c:pt idx="5">
                  <c:v>Prèlèvements (Prêts "Oxygène")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97</c:v>
                </c:pt>
                <c:pt idx="1">
                  <c:v>97</c:v>
                </c:pt>
                <c:pt idx="2">
                  <c:v>97</c:v>
                </c:pt>
                <c:pt idx="3">
                  <c:v>97</c:v>
                </c:pt>
                <c:pt idx="4">
                  <c:v>97</c:v>
                </c:pt>
                <c:pt idx="5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0-4F9D-8C4F-FA7CB5D16D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Prestations (+1,8%)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40-4F9D-8C4F-FA7CB5D16D7A}"/>
              </c:ext>
            </c:extLst>
          </c:dPt>
          <c:dLbls>
            <c:dLbl>
              <c:idx val="3"/>
              <c:layout>
                <c:manualLayout>
                  <c:x val="2.6525969028111471E-3"/>
                  <c:y val="-4.66652703829859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Fiscalité (+16,3%)</c:v>
                </c:pt>
                <c:pt idx="1">
                  <c:v>Fonds (+13,8%)</c:v>
                </c:pt>
                <c:pt idx="2">
                  <c:v>Subsides (+10,1%)</c:v>
                </c:pt>
                <c:pt idx="3">
                  <c:v>Prestations (+1,8%)</c:v>
                </c:pt>
                <c:pt idx="4">
                  <c:v>Produits financiers (+9,8%)</c:v>
                </c:pt>
                <c:pt idx="5">
                  <c:v>Prèlèvements (Prêts "Oxygène")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0-4F9D-8C4F-FA7CB5D16D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Produits financiers (+9,8%)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F40-4F9D-8C4F-FA7CB5D16D7A}"/>
              </c:ext>
            </c:extLst>
          </c:dPt>
          <c:dLbls>
            <c:dLbl>
              <c:idx val="4"/>
              <c:layout>
                <c:manualLayout>
                  <c:x val="0"/>
                  <c:y val="-5.02549065662925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Fiscalité (+16,3%)</c:v>
                </c:pt>
                <c:pt idx="1">
                  <c:v>Fonds (+13,8%)</c:v>
                </c:pt>
                <c:pt idx="2">
                  <c:v>Subsides (+10,1%)</c:v>
                </c:pt>
                <c:pt idx="3">
                  <c:v>Prestations (+1,8%)</c:v>
                </c:pt>
                <c:pt idx="4">
                  <c:v>Produits financiers (+9,8%)</c:v>
                </c:pt>
                <c:pt idx="5">
                  <c:v>Prèlèvements (Prêts "Oxygène")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40-4F9D-8C4F-FA7CB5D16D7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Prèlèvements (Prêts "Oxygène")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91-4786-97CB-D0147E506CB9}"/>
              </c:ext>
            </c:extLst>
          </c:dPt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91-4786-97CB-D0147E506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Fiscalité (+16,3%)</c:v>
                </c:pt>
                <c:pt idx="1">
                  <c:v>Fonds (+13,8%)</c:v>
                </c:pt>
                <c:pt idx="2">
                  <c:v>Subsides (+10,1%)</c:v>
                </c:pt>
                <c:pt idx="3">
                  <c:v>Prestations (+1,8%)</c:v>
                </c:pt>
                <c:pt idx="4">
                  <c:v>Produits financiers (+9,8%)</c:v>
                </c:pt>
                <c:pt idx="5">
                  <c:v>Prèlèvements (Prêts "Oxygène")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206</c:v>
                </c:pt>
                <c:pt idx="1">
                  <c:v>206</c:v>
                </c:pt>
                <c:pt idx="2">
                  <c:v>206</c:v>
                </c:pt>
                <c:pt idx="3">
                  <c:v>206</c:v>
                </c:pt>
                <c:pt idx="4">
                  <c:v>206</c:v>
                </c:pt>
                <c:pt idx="5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1-4786-97CB-D0147E506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1005839"/>
        <c:axId val="671007503"/>
      </c:barChart>
      <c:catAx>
        <c:axId val="67100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1007503"/>
        <c:crosses val="autoZero"/>
        <c:auto val="1"/>
        <c:lblAlgn val="ctr"/>
        <c:lblOffset val="100"/>
        <c:noMultiLvlLbl val="0"/>
      </c:catAx>
      <c:valAx>
        <c:axId val="6710075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7100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b="1" noProof="0" dirty="0">
                <a:solidFill>
                  <a:schemeClr val="tx1"/>
                </a:solidFill>
              </a:rPr>
              <a:t>Recettes ordinaires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Exploitatie-uitgaven</c:v>
                </c:pt>
              </c:strCache>
            </c:strRef>
          </c:tx>
          <c:spPr>
            <a:solidFill>
              <a:srgbClr val="C3004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261503616997676E-4"/>
                  <c:y val="2.4505443260021791E-2"/>
                </c:manualLayout>
              </c:layout>
              <c:tx>
                <c:rich>
                  <a:bodyPr/>
                  <a:lstStyle/>
                  <a:p>
                    <a:fld id="{65B1918F-BFDC-49BF-9B0C-EF42E9B2A3FA}" type="VALUE">
                      <a:rPr lang="en-US" sz="1400"/>
                      <a:pPr/>
                      <a:t>[VALUE]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89630587116309"/>
                      <c:h val="0.145045731728237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C1E-492C-BC6B-4B45225DE3F1}"/>
                </c:ext>
              </c:extLst>
            </c:dLbl>
            <c:dLbl>
              <c:idx val="1"/>
              <c:layout>
                <c:manualLayout>
                  <c:x val="2.5750152132517404E-3"/>
                  <c:y val="3.5762932062079915E-2"/>
                </c:manualLayout>
              </c:layout>
              <c:tx>
                <c:rich>
                  <a:bodyPr/>
                  <a:lstStyle/>
                  <a:p>
                    <a:fld id="{ED6BED0B-A08E-41C4-A146-FE6F6D0D6277}" type="VALUE">
                      <a:rPr lang="en-US" sz="1400"/>
                      <a:pPr/>
                      <a:t>[VALUE]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244700698058"/>
                      <c:h val="0.145045731728237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C1E-492C-BC6B-4B45225DE3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3014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Blad1!$B$1:$C$1</c:f>
              <c:numCache>
                <c:formatCode>0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Blad1!$B$2:$C$2</c:f>
              <c:numCache>
                <c:formatCode>#,##0</c:formatCode>
                <c:ptCount val="2"/>
                <c:pt idx="0">
                  <c:v>5933</c:v>
                </c:pt>
                <c:pt idx="1">
                  <c:v>6902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1E-492C-BC6B-4B45225DE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5914768"/>
        <c:axId val="1175916848"/>
      </c:barChart>
      <c:catAx>
        <c:axId val="11759147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5916848"/>
        <c:crosses val="autoZero"/>
        <c:auto val="1"/>
        <c:lblAlgn val="ctr"/>
        <c:lblOffset val="100"/>
        <c:noMultiLvlLbl val="0"/>
      </c:catAx>
      <c:valAx>
        <c:axId val="1175916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7591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1626F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78565930922617E-2"/>
          <c:y val="3.4375000000000003E-2"/>
          <c:w val="0.94164286813815479"/>
          <c:h val="0.702610236220472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Fiscalité (+16,3%)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0144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40-4F9D-8C4F-FA7CB5D16D7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F40-4F9D-8C4F-FA7CB5D16D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Fiscalité (+16,4%)</c:v>
                </c:pt>
                <c:pt idx="1">
                  <c:v>Fonds (+8,8%)</c:v>
                </c:pt>
                <c:pt idx="2">
                  <c:v>Subsides (+12,0%)</c:v>
                </c:pt>
                <c:pt idx="3">
                  <c:v>Prestations (+3,7%)</c:v>
                </c:pt>
                <c:pt idx="4">
                  <c:v>Produits financiers (0%)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224</c:v>
                </c:pt>
                <c:pt idx="1">
                  <c:v>224</c:v>
                </c:pt>
                <c:pt idx="2">
                  <c:v>224</c:v>
                </c:pt>
                <c:pt idx="3">
                  <c:v>224</c:v>
                </c:pt>
                <c:pt idx="4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0-4F9D-8C4F-FA7CB5D16D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Fonds (+13,8%)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F40-4F9D-8C4F-FA7CB5D16D7A}"/>
              </c:ext>
            </c:extLst>
          </c:dPt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Fiscalité (+16,4%)</c:v>
                </c:pt>
                <c:pt idx="1">
                  <c:v>Fonds (+8,8%)</c:v>
                </c:pt>
                <c:pt idx="2">
                  <c:v>Subsides (+12,0%)</c:v>
                </c:pt>
                <c:pt idx="3">
                  <c:v>Prestations (+3,7%)</c:v>
                </c:pt>
                <c:pt idx="4">
                  <c:v>Produits financiers (0%)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47</c:v>
                </c:pt>
                <c:pt idx="1">
                  <c:v>47</c:v>
                </c:pt>
                <c:pt idx="2">
                  <c:v>47</c:v>
                </c:pt>
                <c:pt idx="3">
                  <c:v>47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0-4F9D-8C4F-FA7CB5D16D7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Subides (+10,1%)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40-4F9D-8C4F-FA7CB5D16D7A}"/>
              </c:ext>
            </c:extLst>
          </c:dPt>
          <c:dLbls>
            <c:dLbl>
              <c:idx val="2"/>
              <c:layout>
                <c:manualLayout>
                  <c:x val="-4.8630381435888219E-17"/>
                  <c:y val="5.20447834645669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Fiscalité (+16,4%)</c:v>
                </c:pt>
                <c:pt idx="1">
                  <c:v>Fonds (+8,8%)</c:v>
                </c:pt>
                <c:pt idx="2">
                  <c:v>Subsides (+12,0%)</c:v>
                </c:pt>
                <c:pt idx="3">
                  <c:v>Prestations (+3,7%)</c:v>
                </c:pt>
                <c:pt idx="4">
                  <c:v>Produits financiers (0%)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57</c:v>
                </c:pt>
                <c:pt idx="1">
                  <c:v>57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0-4F9D-8C4F-FA7CB5D16D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Prestations (+1,8%)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40-4F9D-8C4F-FA7CB5D16D7A}"/>
              </c:ext>
            </c:extLst>
          </c:dPt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Fiscalité (+16,4%)</c:v>
                </c:pt>
                <c:pt idx="1">
                  <c:v>Fonds (+8,8%)</c:v>
                </c:pt>
                <c:pt idx="2">
                  <c:v>Subsides (+12,0%)</c:v>
                </c:pt>
                <c:pt idx="3">
                  <c:v>Prestations (+3,7%)</c:v>
                </c:pt>
                <c:pt idx="4">
                  <c:v>Produits financiers (0%)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0-4F9D-8C4F-FA7CB5D16D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Produits financiers (+9,8%)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F40-4F9D-8C4F-FA7CB5D16D7A}"/>
              </c:ext>
            </c:extLst>
          </c:dPt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Fiscalité (+16,4%)</c:v>
                </c:pt>
                <c:pt idx="1">
                  <c:v>Fonds (+8,8%)</c:v>
                </c:pt>
                <c:pt idx="2">
                  <c:v>Subsides (+12,0%)</c:v>
                </c:pt>
                <c:pt idx="3">
                  <c:v>Prestations (+3,7%)</c:v>
                </c:pt>
                <c:pt idx="4">
                  <c:v>Produits financiers (0%)</c:v>
                </c:pt>
              </c:strCache>
            </c:strRef>
          </c:cat>
          <c:val>
            <c:numRef>
              <c:f>Sheet1!$B$6:$F$6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40-4F9D-8C4F-FA7CB5D16D7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Prèlèvements (Prêts "Oxygène")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91-4786-97CB-D0147E506CB9}"/>
              </c:ext>
            </c:extLst>
          </c:dPt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91-4786-97CB-D0147E506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Fiscalité (+16,4%)</c:v>
                </c:pt>
                <c:pt idx="1">
                  <c:v>Fonds (+8,8%)</c:v>
                </c:pt>
                <c:pt idx="2">
                  <c:v>Subsides (+12,0%)</c:v>
                </c:pt>
                <c:pt idx="3">
                  <c:v>Prestations (+3,7%)</c:v>
                </c:pt>
                <c:pt idx="4">
                  <c:v>Produits financiers (0%)</c:v>
                </c:pt>
              </c:strCache>
            </c:strRef>
          </c:cat>
          <c:val>
            <c:numRef>
              <c:f>Sheet1!$B$7:$F$7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1-4786-97CB-D0147E506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1005839"/>
        <c:axId val="671007503"/>
      </c:barChart>
      <c:catAx>
        <c:axId val="67100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1007503"/>
        <c:crosses val="autoZero"/>
        <c:auto val="1"/>
        <c:lblAlgn val="ctr"/>
        <c:lblOffset val="100"/>
        <c:noMultiLvlLbl val="0"/>
      </c:catAx>
      <c:valAx>
        <c:axId val="6710075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7100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b="1" noProof="0" dirty="0">
                <a:solidFill>
                  <a:schemeClr val="tx1"/>
                </a:solidFill>
              </a:rPr>
              <a:t>Recettes ordinaires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Exploitatie-uitgaven</c:v>
                </c:pt>
              </c:strCache>
            </c:strRef>
          </c:tx>
          <c:spPr>
            <a:solidFill>
              <a:srgbClr val="C3004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261503616997676E-4"/>
                  <c:y val="2.4505443260021791E-2"/>
                </c:manualLayout>
              </c:layout>
              <c:tx>
                <c:rich>
                  <a:bodyPr/>
                  <a:lstStyle/>
                  <a:p>
                    <a:fld id="{65B1918F-BFDC-49BF-9B0C-EF42E9B2A3FA}" type="VALUE">
                      <a:rPr lang="en-US" sz="1400"/>
                      <a:pPr/>
                      <a:t>[VALUE]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89630587116309"/>
                      <c:h val="0.145045731728237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C1E-492C-BC6B-4B45225DE3F1}"/>
                </c:ext>
              </c:extLst>
            </c:dLbl>
            <c:dLbl>
              <c:idx val="1"/>
              <c:layout>
                <c:manualLayout>
                  <c:x val="7.3722417363994916E-3"/>
                  <c:y val="2.5208339640103272E-2"/>
                </c:manualLayout>
              </c:layout>
              <c:tx>
                <c:rich>
                  <a:bodyPr/>
                  <a:lstStyle/>
                  <a:p>
                    <a:fld id="{ED6BED0B-A08E-41C4-A146-FE6F6D0D6277}" type="VALUE">
                      <a:rPr lang="en-US" sz="1400"/>
                      <a:pPr/>
                      <a:t>[VALUE]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244700698058"/>
                      <c:h val="0.145045731728237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C1E-492C-BC6B-4B45225DE3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3014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Blad1!$B$1:$C$1</c:f>
              <c:numCache>
                <c:formatCode>0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Blad1!$B$2:$C$2</c:f>
              <c:numCache>
                <c:formatCode>#,##0</c:formatCode>
                <c:ptCount val="2"/>
                <c:pt idx="0">
                  <c:v>2681</c:v>
                </c:pt>
                <c:pt idx="1">
                  <c:v>3017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1E-492C-BC6B-4B45225DE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5914768"/>
        <c:axId val="1175916848"/>
      </c:barChart>
      <c:catAx>
        <c:axId val="11759147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5916848"/>
        <c:crosses val="autoZero"/>
        <c:auto val="1"/>
        <c:lblAlgn val="ctr"/>
        <c:lblOffset val="100"/>
        <c:noMultiLvlLbl val="0"/>
      </c:catAx>
      <c:valAx>
        <c:axId val="1175916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7591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1626F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78891259758736"/>
          <c:y val="5.5069262175561386E-2"/>
          <c:w val="0.69487111775804467"/>
          <c:h val="0.75879811898512683"/>
        </c:manualLayout>
      </c:layout>
      <c:lineChart>
        <c:grouping val="standard"/>
        <c:varyColors val="0"/>
        <c:ser>
          <c:idx val="0"/>
          <c:order val="0"/>
          <c:tx>
            <c:strRef>
              <c:f>Communes!$C$284</c:f>
              <c:strCache>
                <c:ptCount val="1"/>
                <c:pt idx="0">
                  <c:v>Nbr cent. Add. PrI</c:v>
                </c:pt>
              </c:strCache>
            </c:strRef>
          </c:tx>
          <c:cat>
            <c:numRef>
              <c:f>Communes!$D$283:$N$283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Communes!$D$284:$N$284</c:f>
              <c:numCache>
                <c:formatCode>#,##0</c:formatCode>
                <c:ptCount val="11"/>
                <c:pt idx="0">
                  <c:v>2518</c:v>
                </c:pt>
                <c:pt idx="1">
                  <c:v>2543</c:v>
                </c:pt>
                <c:pt idx="2">
                  <c:v>2550</c:v>
                </c:pt>
                <c:pt idx="3">
                  <c:v>2555</c:v>
                </c:pt>
                <c:pt idx="4">
                  <c:v>2563</c:v>
                </c:pt>
                <c:pt idx="5">
                  <c:v>2561</c:v>
                </c:pt>
                <c:pt idx="6">
                  <c:v>2562</c:v>
                </c:pt>
                <c:pt idx="7">
                  <c:v>2579</c:v>
                </c:pt>
                <c:pt idx="8">
                  <c:v>2579</c:v>
                </c:pt>
                <c:pt idx="9">
                  <c:v>2582.4137931034484</c:v>
                </c:pt>
                <c:pt idx="10">
                  <c:v>2584.9618320610689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7F-40BC-8AC7-C47082DE7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456640"/>
        <c:axId val="157462528"/>
      </c:lineChart>
      <c:lineChart>
        <c:grouping val="standard"/>
        <c:varyColors val="0"/>
        <c:ser>
          <c:idx val="1"/>
          <c:order val="1"/>
          <c:tx>
            <c:strRef>
              <c:f>Communes!$C$285</c:f>
              <c:strCache>
                <c:ptCount val="1"/>
                <c:pt idx="0">
                  <c:v>Taux IPP</c:v>
                </c:pt>
              </c:strCache>
            </c:strRef>
          </c:tx>
          <c:cat>
            <c:numRef>
              <c:f>Communes!$D$283:$N$283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Communes!$D$285:$N$285</c:f>
              <c:numCache>
                <c:formatCode>General</c:formatCode>
                <c:ptCount val="11"/>
                <c:pt idx="0">
                  <c:v>7.71</c:v>
                </c:pt>
                <c:pt idx="1">
                  <c:v>7.8</c:v>
                </c:pt>
                <c:pt idx="2">
                  <c:v>7.82</c:v>
                </c:pt>
                <c:pt idx="3">
                  <c:v>7.83</c:v>
                </c:pt>
                <c:pt idx="4">
                  <c:v>7.83</c:v>
                </c:pt>
                <c:pt idx="5">
                  <c:v>7.83</c:v>
                </c:pt>
                <c:pt idx="6">
                  <c:v>7.84</c:v>
                </c:pt>
                <c:pt idx="7" formatCode="#,##0.00">
                  <c:v>7.9</c:v>
                </c:pt>
                <c:pt idx="8" formatCode="#,##0.00">
                  <c:v>7.9</c:v>
                </c:pt>
                <c:pt idx="9" formatCode="0.00">
                  <c:v>7.9</c:v>
                </c:pt>
                <c:pt idx="10" formatCode="0.0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7F-40BC-8AC7-C47082DE7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465600"/>
        <c:axId val="157464064"/>
      </c:lineChart>
      <c:catAx>
        <c:axId val="15745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462528"/>
        <c:crosses val="autoZero"/>
        <c:auto val="1"/>
        <c:lblAlgn val="ctr"/>
        <c:lblOffset val="100"/>
        <c:noMultiLvlLbl val="0"/>
      </c:catAx>
      <c:valAx>
        <c:axId val="1574625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7456640"/>
        <c:crosses val="autoZero"/>
        <c:crossBetween val="between"/>
      </c:valAx>
      <c:valAx>
        <c:axId val="157464064"/>
        <c:scaling>
          <c:orientation val="minMax"/>
          <c:max val="8"/>
        </c:scaling>
        <c:delete val="0"/>
        <c:axPos val="r"/>
        <c:numFmt formatCode="General" sourceLinked="1"/>
        <c:majorTickMark val="out"/>
        <c:minorTickMark val="none"/>
        <c:tickLblPos val="nextTo"/>
        <c:crossAx val="157465600"/>
        <c:crosses val="max"/>
        <c:crossBetween val="between"/>
      </c:valAx>
      <c:catAx>
        <c:axId val="157465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4640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7433427551190925"/>
          <c:y val="0.46457421988918046"/>
          <c:w val="0.26667124694990707"/>
          <c:h val="0.1819626713327500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B2022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AF-410F-873C-986DC761806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AF-410F-873C-986DC761806A}"/>
              </c:ext>
            </c:extLst>
          </c:dPt>
          <c:dLbls>
            <c:dLbl>
              <c:idx val="0"/>
              <c:layout>
                <c:manualLayout>
                  <c:x val="-0.24149446679681824"/>
                  <c:y val="9.17198201367160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FFFFFF"/>
                      </a:solidFill>
                      <a:latin typeface="Belfius Montserrat Medium" panose="000006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80023406149526"/>
                      <c:h val="0.38476759672987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AF-410F-873C-986DC76180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AF-410F-873C-986DC76180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Fiscalité</c:v>
                </c:pt>
                <c:pt idx="1">
                  <c:v>Fonds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2728.8428880638144</c:v>
                </c:pt>
                <c:pt idx="1">
                  <c:v>3174.4279491166421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AF-410F-873C-986DC7618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100" dirty="0">
                <a:solidFill>
                  <a:schemeClr val="bg1">
                    <a:lumMod val="50000"/>
                  </a:schemeClr>
                </a:solidFill>
              </a:rPr>
              <a:t>Indice des prix - </a:t>
            </a:r>
            <a:r>
              <a:rPr lang="fr-BE" sz="1100" dirty="0">
                <a:solidFill>
                  <a:srgbClr val="C30144"/>
                </a:solidFill>
              </a:rPr>
              <a:t>Électricité &amp; Gaz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</a:rPr>
              <a:t> (base 2013 = 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Graph!$B$4</c:f>
              <c:strCache>
                <c:ptCount val="1"/>
                <c:pt idx="0">
                  <c:v>Électricité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Graph!$C$3:$BA$3</c:f>
              <c:strCache>
                <c:ptCount val="51"/>
                <c:pt idx="0">
                  <c:v>Janvier 2019</c:v>
                </c:pt>
                <c:pt idx="1">
                  <c:v>Février 2019</c:v>
                </c:pt>
                <c:pt idx="2">
                  <c:v>Mars 2019</c:v>
                </c:pt>
                <c:pt idx="3">
                  <c:v>Avril 2019</c:v>
                </c:pt>
                <c:pt idx="4">
                  <c:v>Mai 2019</c:v>
                </c:pt>
                <c:pt idx="5">
                  <c:v>Juin 2019</c:v>
                </c:pt>
                <c:pt idx="6">
                  <c:v>Juillet 2019</c:v>
                </c:pt>
                <c:pt idx="7">
                  <c:v>Août 2019</c:v>
                </c:pt>
                <c:pt idx="8">
                  <c:v>Septembre 2019</c:v>
                </c:pt>
                <c:pt idx="9">
                  <c:v>Octobre 2019</c:v>
                </c:pt>
                <c:pt idx="10">
                  <c:v>Novembre 2019</c:v>
                </c:pt>
                <c:pt idx="11">
                  <c:v>Décembre 2019</c:v>
                </c:pt>
                <c:pt idx="12">
                  <c:v>Janvier 2020</c:v>
                </c:pt>
                <c:pt idx="13">
                  <c:v>Février 2020</c:v>
                </c:pt>
                <c:pt idx="14">
                  <c:v>Mars 2020</c:v>
                </c:pt>
                <c:pt idx="15">
                  <c:v>Avril 2020</c:v>
                </c:pt>
                <c:pt idx="16">
                  <c:v>Mai 2020</c:v>
                </c:pt>
                <c:pt idx="17">
                  <c:v>Juin 2020</c:v>
                </c:pt>
                <c:pt idx="18">
                  <c:v>Juillet 2020</c:v>
                </c:pt>
                <c:pt idx="19">
                  <c:v>Août 2020</c:v>
                </c:pt>
                <c:pt idx="20">
                  <c:v>Septembre 2020</c:v>
                </c:pt>
                <c:pt idx="21">
                  <c:v>Octobre 2020</c:v>
                </c:pt>
                <c:pt idx="22">
                  <c:v>Novembre 2020</c:v>
                </c:pt>
                <c:pt idx="23">
                  <c:v>Décembre 2020</c:v>
                </c:pt>
                <c:pt idx="24">
                  <c:v>Janvier 2021</c:v>
                </c:pt>
                <c:pt idx="25">
                  <c:v>Février 2021</c:v>
                </c:pt>
                <c:pt idx="26">
                  <c:v>Mars 2021</c:v>
                </c:pt>
                <c:pt idx="27">
                  <c:v>Avril 2021</c:v>
                </c:pt>
                <c:pt idx="28">
                  <c:v>Mai 2021</c:v>
                </c:pt>
                <c:pt idx="29">
                  <c:v>Juin 2021</c:v>
                </c:pt>
                <c:pt idx="30">
                  <c:v>Juillet 2021</c:v>
                </c:pt>
                <c:pt idx="31">
                  <c:v>Août 2021</c:v>
                </c:pt>
                <c:pt idx="32">
                  <c:v>Septembre 2021</c:v>
                </c:pt>
                <c:pt idx="33">
                  <c:v>Octobre 2021</c:v>
                </c:pt>
                <c:pt idx="34">
                  <c:v>Novembre 2021</c:v>
                </c:pt>
                <c:pt idx="35">
                  <c:v>Décembre 2021</c:v>
                </c:pt>
                <c:pt idx="36">
                  <c:v>Janvier 2022</c:v>
                </c:pt>
                <c:pt idx="37">
                  <c:v>Février 2022</c:v>
                </c:pt>
                <c:pt idx="38">
                  <c:v>Mars 2022</c:v>
                </c:pt>
                <c:pt idx="39">
                  <c:v>Avril 2022</c:v>
                </c:pt>
                <c:pt idx="40">
                  <c:v>Mai 2022</c:v>
                </c:pt>
                <c:pt idx="41">
                  <c:v>Juin 2022</c:v>
                </c:pt>
                <c:pt idx="42">
                  <c:v>Juillet 2022</c:v>
                </c:pt>
                <c:pt idx="43">
                  <c:v>Août 2022</c:v>
                </c:pt>
                <c:pt idx="44">
                  <c:v>Septembre 2022</c:v>
                </c:pt>
                <c:pt idx="45">
                  <c:v>Octobre 2022</c:v>
                </c:pt>
                <c:pt idx="46">
                  <c:v>Novembre 2022</c:v>
                </c:pt>
                <c:pt idx="47">
                  <c:v>Décembre 2022</c:v>
                </c:pt>
                <c:pt idx="48">
                  <c:v>Janvier 2023</c:v>
                </c:pt>
                <c:pt idx="49">
                  <c:v>Février 2023</c:v>
                </c:pt>
                <c:pt idx="50">
                  <c:v>Mars 2023</c:v>
                </c:pt>
              </c:strCache>
            </c:strRef>
          </c:cat>
          <c:val>
            <c:numRef>
              <c:f>Graph!$C$4:$BA$4</c:f>
              <c:numCache>
                <c:formatCode>#,##0.###</c:formatCode>
                <c:ptCount val="51"/>
                <c:pt idx="0">
                  <c:v>148.68655838743041</c:v>
                </c:pt>
                <c:pt idx="1">
                  <c:v>148.75191647580436</c:v>
                </c:pt>
                <c:pt idx="2">
                  <c:v>149.39555320853771</c:v>
                </c:pt>
                <c:pt idx="3">
                  <c:v>143.83733027128238</c:v>
                </c:pt>
                <c:pt idx="4">
                  <c:v>143.65706056606246</c:v>
                </c:pt>
                <c:pt idx="5">
                  <c:v>143.65552537755428</c:v>
                </c:pt>
                <c:pt idx="6">
                  <c:v>142.16231160931957</c:v>
                </c:pt>
                <c:pt idx="7">
                  <c:v>142.53720036757264</c:v>
                </c:pt>
                <c:pt idx="8">
                  <c:v>142.35534283881108</c:v>
                </c:pt>
                <c:pt idx="9">
                  <c:v>143.66611712212264</c:v>
                </c:pt>
                <c:pt idx="10">
                  <c:v>143.97002497293522</c:v>
                </c:pt>
                <c:pt idx="11">
                  <c:v>142.77646320177243</c:v>
                </c:pt>
                <c:pt idx="12">
                  <c:v>139.2894920045413</c:v>
                </c:pt>
                <c:pt idx="13">
                  <c:v>138.08438481472086</c:v>
                </c:pt>
                <c:pt idx="14">
                  <c:v>136.96459295634318</c:v>
                </c:pt>
                <c:pt idx="15">
                  <c:v>132.93181436326182</c:v>
                </c:pt>
                <c:pt idx="16">
                  <c:v>132.29248643465195</c:v>
                </c:pt>
                <c:pt idx="17">
                  <c:v>132.55948482073205</c:v>
                </c:pt>
                <c:pt idx="18">
                  <c:v>132.90548869170703</c:v>
                </c:pt>
                <c:pt idx="19">
                  <c:v>133.94516383132569</c:v>
                </c:pt>
                <c:pt idx="20">
                  <c:v>133.6035058389694</c:v>
                </c:pt>
                <c:pt idx="21">
                  <c:v>137.6033794315519</c:v>
                </c:pt>
                <c:pt idx="22">
                  <c:v>137.4465258987658</c:v>
                </c:pt>
                <c:pt idx="23">
                  <c:v>136.37557752639091</c:v>
                </c:pt>
                <c:pt idx="24">
                  <c:v>138.6804437027524</c:v>
                </c:pt>
                <c:pt idx="25">
                  <c:v>140.52832362349577</c:v>
                </c:pt>
                <c:pt idx="26">
                  <c:v>143.0334545356483</c:v>
                </c:pt>
                <c:pt idx="27">
                  <c:v>143.38201027765129</c:v>
                </c:pt>
                <c:pt idx="28">
                  <c:v>143.34176167540295</c:v>
                </c:pt>
                <c:pt idx="29">
                  <c:v>146.28613101989495</c:v>
                </c:pt>
                <c:pt idx="30">
                  <c:v>153.27217673839647</c:v>
                </c:pt>
                <c:pt idx="31">
                  <c:v>157.23250551177193</c:v>
                </c:pt>
                <c:pt idx="32">
                  <c:v>156.74991118284765</c:v>
                </c:pt>
                <c:pt idx="33">
                  <c:v>173.15317280256684</c:v>
                </c:pt>
                <c:pt idx="34">
                  <c:v>194.95457679859274</c:v>
                </c:pt>
                <c:pt idx="35">
                  <c:v>196.54264031450001</c:v>
                </c:pt>
                <c:pt idx="36">
                  <c:v>236.80053400905774</c:v>
                </c:pt>
                <c:pt idx="37">
                  <c:v>242.78283991828312</c:v>
                </c:pt>
                <c:pt idx="38">
                  <c:v>214.42059355345464</c:v>
                </c:pt>
                <c:pt idx="39">
                  <c:v>214.58381014765186</c:v>
                </c:pt>
                <c:pt idx="40">
                  <c:v>221.37975340512909</c:v>
                </c:pt>
                <c:pt idx="41">
                  <c:v>217.98071608113426</c:v>
                </c:pt>
                <c:pt idx="42">
                  <c:v>221.74848051432917</c:v>
                </c:pt>
                <c:pt idx="43">
                  <c:v>247.16815383846389</c:v>
                </c:pt>
                <c:pt idx="44">
                  <c:v>284.22859603749066</c:v>
                </c:pt>
                <c:pt idx="45">
                  <c:v>319.85751475052075</c:v>
                </c:pt>
                <c:pt idx="46">
                  <c:v>276.55237512098898</c:v>
                </c:pt>
                <c:pt idx="47">
                  <c:v>266.30335926915893</c:v>
                </c:pt>
                <c:pt idx="48">
                  <c:v>243.42543080836046</c:v>
                </c:pt>
                <c:pt idx="49">
                  <c:v>203.92983194548762</c:v>
                </c:pt>
                <c:pt idx="50">
                  <c:v>209.40043965457789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B7-4830-BA59-A0D63B5C7FCD}"/>
            </c:ext>
          </c:extLst>
        </c:ser>
        <c:ser>
          <c:idx val="1"/>
          <c:order val="1"/>
          <c:tx>
            <c:strRef>
              <c:f>Graph!$B$5</c:f>
              <c:strCache>
                <c:ptCount val="1"/>
                <c:pt idx="0">
                  <c:v>Gaz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Graph!$C$3:$BA$3</c:f>
              <c:strCache>
                <c:ptCount val="51"/>
                <c:pt idx="0">
                  <c:v>Janvier 2019</c:v>
                </c:pt>
                <c:pt idx="1">
                  <c:v>Février 2019</c:v>
                </c:pt>
                <c:pt idx="2">
                  <c:v>Mars 2019</c:v>
                </c:pt>
                <c:pt idx="3">
                  <c:v>Avril 2019</c:v>
                </c:pt>
                <c:pt idx="4">
                  <c:v>Mai 2019</c:v>
                </c:pt>
                <c:pt idx="5">
                  <c:v>Juin 2019</c:v>
                </c:pt>
                <c:pt idx="6">
                  <c:v>Juillet 2019</c:v>
                </c:pt>
                <c:pt idx="7">
                  <c:v>Août 2019</c:v>
                </c:pt>
                <c:pt idx="8">
                  <c:v>Septembre 2019</c:v>
                </c:pt>
                <c:pt idx="9">
                  <c:v>Octobre 2019</c:v>
                </c:pt>
                <c:pt idx="10">
                  <c:v>Novembre 2019</c:v>
                </c:pt>
                <c:pt idx="11">
                  <c:v>Décembre 2019</c:v>
                </c:pt>
                <c:pt idx="12">
                  <c:v>Janvier 2020</c:v>
                </c:pt>
                <c:pt idx="13">
                  <c:v>Février 2020</c:v>
                </c:pt>
                <c:pt idx="14">
                  <c:v>Mars 2020</c:v>
                </c:pt>
                <c:pt idx="15">
                  <c:v>Avril 2020</c:v>
                </c:pt>
                <c:pt idx="16">
                  <c:v>Mai 2020</c:v>
                </c:pt>
                <c:pt idx="17">
                  <c:v>Juin 2020</c:v>
                </c:pt>
                <c:pt idx="18">
                  <c:v>Juillet 2020</c:v>
                </c:pt>
                <c:pt idx="19">
                  <c:v>Août 2020</c:v>
                </c:pt>
                <c:pt idx="20">
                  <c:v>Septembre 2020</c:v>
                </c:pt>
                <c:pt idx="21">
                  <c:v>Octobre 2020</c:v>
                </c:pt>
                <c:pt idx="22">
                  <c:v>Novembre 2020</c:v>
                </c:pt>
                <c:pt idx="23">
                  <c:v>Décembre 2020</c:v>
                </c:pt>
                <c:pt idx="24">
                  <c:v>Janvier 2021</c:v>
                </c:pt>
                <c:pt idx="25">
                  <c:v>Février 2021</c:v>
                </c:pt>
                <c:pt idx="26">
                  <c:v>Mars 2021</c:v>
                </c:pt>
                <c:pt idx="27">
                  <c:v>Avril 2021</c:v>
                </c:pt>
                <c:pt idx="28">
                  <c:v>Mai 2021</c:v>
                </c:pt>
                <c:pt idx="29">
                  <c:v>Juin 2021</c:v>
                </c:pt>
                <c:pt idx="30">
                  <c:v>Juillet 2021</c:v>
                </c:pt>
                <c:pt idx="31">
                  <c:v>Août 2021</c:v>
                </c:pt>
                <c:pt idx="32">
                  <c:v>Septembre 2021</c:v>
                </c:pt>
                <c:pt idx="33">
                  <c:v>Octobre 2021</c:v>
                </c:pt>
                <c:pt idx="34">
                  <c:v>Novembre 2021</c:v>
                </c:pt>
                <c:pt idx="35">
                  <c:v>Décembre 2021</c:v>
                </c:pt>
                <c:pt idx="36">
                  <c:v>Janvier 2022</c:v>
                </c:pt>
                <c:pt idx="37">
                  <c:v>Février 2022</c:v>
                </c:pt>
                <c:pt idx="38">
                  <c:v>Mars 2022</c:v>
                </c:pt>
                <c:pt idx="39">
                  <c:v>Avril 2022</c:v>
                </c:pt>
                <c:pt idx="40">
                  <c:v>Mai 2022</c:v>
                </c:pt>
                <c:pt idx="41">
                  <c:v>Juin 2022</c:v>
                </c:pt>
                <c:pt idx="42">
                  <c:v>Juillet 2022</c:v>
                </c:pt>
                <c:pt idx="43">
                  <c:v>Août 2022</c:v>
                </c:pt>
                <c:pt idx="44">
                  <c:v>Septembre 2022</c:v>
                </c:pt>
                <c:pt idx="45">
                  <c:v>Octobre 2022</c:v>
                </c:pt>
                <c:pt idx="46">
                  <c:v>Novembre 2022</c:v>
                </c:pt>
                <c:pt idx="47">
                  <c:v>Décembre 2022</c:v>
                </c:pt>
                <c:pt idx="48">
                  <c:v>Janvier 2023</c:v>
                </c:pt>
                <c:pt idx="49">
                  <c:v>Février 2023</c:v>
                </c:pt>
                <c:pt idx="50">
                  <c:v>Mars 2023</c:v>
                </c:pt>
              </c:strCache>
            </c:strRef>
          </c:cat>
          <c:val>
            <c:numRef>
              <c:f>Graph!$C$5:$BA$5</c:f>
              <c:numCache>
                <c:formatCode>#,##0.###</c:formatCode>
                <c:ptCount val="51"/>
                <c:pt idx="0">
                  <c:v>92.028251955201696</c:v>
                </c:pt>
                <c:pt idx="1">
                  <c:v>91.058525524030628</c:v>
                </c:pt>
                <c:pt idx="2">
                  <c:v>90.267361739821055</c:v>
                </c:pt>
                <c:pt idx="3">
                  <c:v>85.376952865734481</c:v>
                </c:pt>
                <c:pt idx="4">
                  <c:v>84.559706764244922</c:v>
                </c:pt>
                <c:pt idx="5">
                  <c:v>84.496131355225984</c:v>
                </c:pt>
                <c:pt idx="6">
                  <c:v>80.744375388463368</c:v>
                </c:pt>
                <c:pt idx="7">
                  <c:v>80.044797209551788</c:v>
                </c:pt>
                <c:pt idx="8">
                  <c:v>79.832983018576783</c:v>
                </c:pt>
                <c:pt idx="9">
                  <c:v>80.767083301769546</c:v>
                </c:pt>
                <c:pt idx="10">
                  <c:v>81.074009484532084</c:v>
                </c:pt>
                <c:pt idx="11">
                  <c:v>80.955737562290366</c:v>
                </c:pt>
                <c:pt idx="12">
                  <c:v>79.161773101632605</c:v>
                </c:pt>
                <c:pt idx="13">
                  <c:v>76.99883858035497</c:v>
                </c:pt>
                <c:pt idx="14">
                  <c:v>75.112863735811928</c:v>
                </c:pt>
                <c:pt idx="15">
                  <c:v>71.871971782220612</c:v>
                </c:pt>
                <c:pt idx="16">
                  <c:v>70.811772043359284</c:v>
                </c:pt>
                <c:pt idx="17">
                  <c:v>70.590281989062916</c:v>
                </c:pt>
                <c:pt idx="18">
                  <c:v>68.371522396278735</c:v>
                </c:pt>
                <c:pt idx="19">
                  <c:v>67.915672860931679</c:v>
                </c:pt>
                <c:pt idx="20">
                  <c:v>68.843656728895795</c:v>
                </c:pt>
                <c:pt idx="21">
                  <c:v>72.512964365967946</c:v>
                </c:pt>
                <c:pt idx="22">
                  <c:v>73.933068240039631</c:v>
                </c:pt>
                <c:pt idx="23">
                  <c:v>74.350594345304501</c:v>
                </c:pt>
                <c:pt idx="24">
                  <c:v>77.854699816200821</c:v>
                </c:pt>
                <c:pt idx="25">
                  <c:v>80.201574438602321</c:v>
                </c:pt>
                <c:pt idx="26">
                  <c:v>80.613445613566228</c:v>
                </c:pt>
                <c:pt idx="27">
                  <c:v>80.772051998905013</c:v>
                </c:pt>
                <c:pt idx="28">
                  <c:v>82.128922092902712</c:v>
                </c:pt>
                <c:pt idx="29">
                  <c:v>88.008630769674369</c:v>
                </c:pt>
                <c:pt idx="30">
                  <c:v>94.255458615282052</c:v>
                </c:pt>
                <c:pt idx="31">
                  <c:v>100.58520243659096</c:v>
                </c:pt>
                <c:pt idx="32">
                  <c:v>101.65957493183799</c:v>
                </c:pt>
                <c:pt idx="33">
                  <c:v>127.29307708008268</c:v>
                </c:pt>
                <c:pt idx="34">
                  <c:v>157.62537311159187</c:v>
                </c:pt>
                <c:pt idx="35">
                  <c:v>144.57710306690223</c:v>
                </c:pt>
                <c:pt idx="36">
                  <c:v>193.35913492809368</c:v>
                </c:pt>
                <c:pt idx="37">
                  <c:v>187.40831003183735</c:v>
                </c:pt>
                <c:pt idx="38">
                  <c:v>196.68788672960162</c:v>
                </c:pt>
                <c:pt idx="39">
                  <c:v>190.22372398912017</c:v>
                </c:pt>
                <c:pt idx="40">
                  <c:v>186.10249809401222</c:v>
                </c:pt>
                <c:pt idx="41">
                  <c:v>181.20669197628342</c:v>
                </c:pt>
                <c:pt idx="42">
                  <c:v>182.97406452847162</c:v>
                </c:pt>
                <c:pt idx="43">
                  <c:v>204.96494806978788</c:v>
                </c:pt>
                <c:pt idx="44">
                  <c:v>234.44286976143087</c:v>
                </c:pt>
                <c:pt idx="45">
                  <c:v>288.28935570490626</c:v>
                </c:pt>
                <c:pt idx="46">
                  <c:v>255.89446718405404</c:v>
                </c:pt>
                <c:pt idx="47">
                  <c:v>246.98756830763315</c:v>
                </c:pt>
                <c:pt idx="48">
                  <c:v>179.79928514820594</c:v>
                </c:pt>
                <c:pt idx="49">
                  <c:v>131.07843461023455</c:v>
                </c:pt>
                <c:pt idx="50">
                  <c:v>108.97340153447553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B7-4830-BA59-A0D63B5C7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378176"/>
        <c:axId val="501393568"/>
      </c:lineChart>
      <c:catAx>
        <c:axId val="50137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1393568"/>
        <c:crosses val="autoZero"/>
        <c:auto val="1"/>
        <c:lblAlgn val="ctr"/>
        <c:lblOffset val="100"/>
        <c:noMultiLvlLbl val="0"/>
      </c:catAx>
      <c:valAx>
        <c:axId val="50139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137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26146311518854"/>
          <c:y val="5.0925925925925923E-2"/>
          <c:w val="0.55403257263993388"/>
          <c:h val="0.77169801691455231"/>
        </c:manualLayout>
      </c:layout>
      <c:lineChart>
        <c:grouping val="standard"/>
        <c:varyColors val="0"/>
        <c:ser>
          <c:idx val="0"/>
          <c:order val="0"/>
          <c:tx>
            <c:strRef>
              <c:f>Communes!$D$247</c:f>
              <c:strCache>
                <c:ptCount val="1"/>
                <c:pt idx="0">
                  <c:v>Nbr cent. Add. PrI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7191165816349493E-2"/>
                  <c:y val="-6.8958151064450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7F-4E2D-BEFC-0E389E8F77A7}"/>
                </c:ext>
              </c:extLst>
            </c:dLbl>
            <c:dLbl>
              <c:idx val="10"/>
              <c:layout>
                <c:manualLayout>
                  <c:x val="-8.8915745736732124E-2"/>
                  <c:y val="-5.9698891805191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F-4E2D-BEFC-0E389E8F77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Communes!$E$246:$O$246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Communes!$E$247:$O$247</c:f>
              <c:numCache>
                <c:formatCode>#,##0</c:formatCode>
                <c:ptCount val="11"/>
                <c:pt idx="0">
                  <c:v>2773.8947368421054</c:v>
                </c:pt>
                <c:pt idx="1">
                  <c:v>2818.6315789473683</c:v>
                </c:pt>
                <c:pt idx="2">
                  <c:v>2850.2105263157896</c:v>
                </c:pt>
                <c:pt idx="3">
                  <c:v>2904</c:v>
                </c:pt>
                <c:pt idx="4">
                  <c:v>2917.1578947368421</c:v>
                </c:pt>
                <c:pt idx="5">
                  <c:v>2917.1578947368421</c:v>
                </c:pt>
                <c:pt idx="6">
                  <c:v>2940.3157894736842</c:v>
                </c:pt>
                <c:pt idx="7" formatCode="General">
                  <c:v>3007</c:v>
                </c:pt>
                <c:pt idx="8" formatCode="#,##0_ ;\-#,##0\ ">
                  <c:v>3020.0526315789475</c:v>
                </c:pt>
                <c:pt idx="9" formatCode="#,##0_ ;\-#,##0\ ">
                  <c:v>3053.4736842105262</c:v>
                </c:pt>
                <c:pt idx="10" formatCode="#,##0_ ;\-#,##0\ ">
                  <c:v>3281.4210526315787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7F-4E2D-BEFC-0E389E8F7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03968"/>
        <c:axId val="158409856"/>
      </c:lineChart>
      <c:lineChart>
        <c:grouping val="standard"/>
        <c:varyColors val="0"/>
        <c:ser>
          <c:idx val="1"/>
          <c:order val="1"/>
          <c:tx>
            <c:strRef>
              <c:f>Communes!$D$248</c:f>
              <c:strCache>
                <c:ptCount val="1"/>
                <c:pt idx="0">
                  <c:v>Taux IPP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43737056730177E-2"/>
                  <c:y val="-3.6550743657042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7F-4E2D-BEFC-0E389E8F77A7}"/>
                </c:ext>
              </c:extLst>
            </c:dLbl>
            <c:dLbl>
              <c:idx val="10"/>
              <c:layout>
                <c:manualLayout>
                  <c:x val="-7.6596905324376505E-2"/>
                  <c:y val="5.5069626713327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7F-4E2D-BEFC-0E389E8F77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Communes!$E$246:$O$246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Communes!$E$248:$O$248</c:f>
              <c:numCache>
                <c:formatCode>#,##0.00</c:formatCode>
                <c:ptCount val="11"/>
                <c:pt idx="0">
                  <c:v>6.6473684210526311</c:v>
                </c:pt>
                <c:pt idx="1">
                  <c:v>6.6052631578947372</c:v>
                </c:pt>
                <c:pt idx="2">
                  <c:v>6.5736842105263165</c:v>
                </c:pt>
                <c:pt idx="3">
                  <c:v>6.5421052631578958</c:v>
                </c:pt>
                <c:pt idx="4">
                  <c:v>6.4473684210526319</c:v>
                </c:pt>
                <c:pt idx="5">
                  <c:v>6.3947368421052628</c:v>
                </c:pt>
                <c:pt idx="6">
                  <c:v>6.41</c:v>
                </c:pt>
                <c:pt idx="7" formatCode="General">
                  <c:v>6.32</c:v>
                </c:pt>
                <c:pt idx="8" formatCode="#,##0.00_ ;\-#,##0.00\ ">
                  <c:v>6.3315789473684214</c:v>
                </c:pt>
                <c:pt idx="9" formatCode="#,##0.00_ ;\-#,##0.00\ ">
                  <c:v>6.3210526315789481</c:v>
                </c:pt>
                <c:pt idx="10" formatCode="#,##0.00_ ;\-#,##0.00\ ">
                  <c:v>6.2263157894736842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F7F-4E2D-BEFC-0E389E8F7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17280"/>
        <c:axId val="158411392"/>
      </c:lineChart>
      <c:catAx>
        <c:axId val="15840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409856"/>
        <c:crosses val="autoZero"/>
        <c:auto val="1"/>
        <c:lblAlgn val="ctr"/>
        <c:lblOffset val="100"/>
        <c:noMultiLvlLbl val="0"/>
      </c:catAx>
      <c:valAx>
        <c:axId val="1584098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58403968"/>
        <c:crosses val="autoZero"/>
        <c:crossBetween val="between"/>
      </c:valAx>
      <c:valAx>
        <c:axId val="158411392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58417280"/>
        <c:crosses val="max"/>
        <c:crossBetween val="between"/>
      </c:valAx>
      <c:catAx>
        <c:axId val="158417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41139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7450586646090624"/>
          <c:y val="0.42166848935549722"/>
          <c:w val="0.20789579009287168"/>
          <c:h val="0.39740376202974625"/>
        </c:manualLayout>
      </c:layout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B2022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88-4CAE-A957-E713D6AEC8D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88-4CAE-A957-E713D6AEC8DB}"/>
              </c:ext>
            </c:extLst>
          </c:dPt>
          <c:dLbls>
            <c:dLbl>
              <c:idx val="0"/>
              <c:layout>
                <c:manualLayout>
                  <c:x val="-0.24988211067463081"/>
                  <c:y val="-4.65862893995445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FFFFFF"/>
                      </a:solidFill>
                      <a:latin typeface="Belfius Montserrat Medium" panose="000006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80023406149526"/>
                      <c:h val="0.38476759672987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A88-4CAE-A957-E713D6AEC8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88-4CAE-A957-E713D6AEC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Fiscalité</c:v>
                </c:pt>
                <c:pt idx="1">
                  <c:v>Fonds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88-4CAE-A957-E713D6AEC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14465627181904"/>
          <c:y val="0.11309520238057269"/>
          <c:w val="0.70833355205599313"/>
          <c:h val="0.75892862792261262"/>
        </c:manualLayout>
      </c:layout>
      <c:doughnutChart>
        <c:varyColors val="1"/>
        <c:ser>
          <c:idx val="0"/>
          <c:order val="0"/>
          <c:tx>
            <c:strRef>
              <c:f>Communes!$D$359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3.5653826428969949E-2"/>
                  <c:y val="0.329684873491812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66-41EE-B53B-396D3AAA5F32}"/>
                </c:ext>
              </c:extLst>
            </c:dLbl>
            <c:dLbl>
              <c:idx val="1"/>
              <c:layout>
                <c:manualLayout>
                  <c:x val="-2.937416950639218E-2"/>
                  <c:y val="0.212724682651889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66-41EE-B53B-396D3AAA5F32}"/>
                </c:ext>
              </c:extLst>
            </c:dLbl>
            <c:dLbl>
              <c:idx val="2"/>
              <c:layout>
                <c:manualLayout>
                  <c:x val="-0.15582227431249596"/>
                  <c:y val="0.127576514234519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66-41EE-B53B-396D3AAA5F32}"/>
                </c:ext>
              </c:extLst>
            </c:dLbl>
            <c:dLbl>
              <c:idx val="3"/>
              <c:layout>
                <c:manualLayout>
                  <c:x val="-0.18508436251903776"/>
                  <c:y val="1.48809476816542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2932259658779"/>
                      <c:h val="0.27745116027023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966-41EE-B53B-396D3AAA5F32}"/>
                </c:ext>
              </c:extLst>
            </c:dLbl>
            <c:dLbl>
              <c:idx val="4"/>
              <c:layout>
                <c:manualLayout>
                  <c:x val="-0.21183520878273943"/>
                  <c:y val="-2.95079979271358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66-41EE-B53B-396D3AAA5F32}"/>
                </c:ext>
              </c:extLst>
            </c:dLbl>
            <c:dLbl>
              <c:idx val="5"/>
              <c:layout>
                <c:manualLayout>
                  <c:x val="-0.17222222222222222"/>
                  <c:y val="-0.127976160485526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66-41EE-B53B-396D3AAA5F32}"/>
                </c:ext>
              </c:extLst>
            </c:dLbl>
            <c:dLbl>
              <c:idx val="6"/>
              <c:layout>
                <c:manualLayout>
                  <c:x val="0.23451931090953476"/>
                  <c:y val="-0.120843811076307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75367745285655"/>
                      <c:h val="0.188978009134623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966-41EE-B53B-396D3AAA5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Communes!$C$360:$C$366</c:f>
              <c:strCache>
                <c:ptCount val="7"/>
                <c:pt idx="0">
                  <c:v>Fonds de financement général</c:v>
                </c:pt>
                <c:pt idx="1">
                  <c:v>Fonds spéciaux</c:v>
                </c:pt>
                <c:pt idx="2">
                  <c:v>Intervention dans les charges des emprunts</c:v>
                </c:pt>
                <c:pt idx="3">
                  <c:v>Subsides aut. sup. pour frais de fonctionnement</c:v>
                </c:pt>
                <c:pt idx="4">
                  <c:v>Subsides aut. Sup. dans les frais de personnel</c:v>
                </c:pt>
                <c:pt idx="5">
                  <c:v>Subsides d'exploitation reçus des autres pouvoirs publics</c:v>
                </c:pt>
                <c:pt idx="6">
                  <c:v>Autres interventions spécifiques</c:v>
                </c:pt>
              </c:strCache>
            </c:strRef>
          </c:cat>
          <c:val>
            <c:numRef>
              <c:f>Communes!$D$360:$D$366</c:f>
              <c:numCache>
                <c:formatCode>#,##0</c:formatCode>
                <c:ptCount val="7"/>
                <c:pt idx="0">
                  <c:v>1587.7059211881076</c:v>
                </c:pt>
                <c:pt idx="1">
                  <c:v>76.744828480866474</c:v>
                </c:pt>
                <c:pt idx="2">
                  <c:v>200.9018864819721</c:v>
                </c:pt>
                <c:pt idx="3">
                  <c:v>162.07840924423616</c:v>
                </c:pt>
                <c:pt idx="4">
                  <c:v>433.10451615335137</c:v>
                </c:pt>
                <c:pt idx="5">
                  <c:v>47.903697689805426</c:v>
                </c:pt>
                <c:pt idx="6">
                  <c:v>196.38452344225317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66-41EE-B53B-396D3AAA5F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B2022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2C-4CD9-89CD-886766519C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2C-4CD9-89CD-886766519CAF}"/>
              </c:ext>
            </c:extLst>
          </c:dPt>
          <c:dLbls>
            <c:dLbl>
              <c:idx val="0"/>
              <c:layout>
                <c:manualLayout>
                  <c:x val="-0.23439307418829694"/>
                  <c:y val="0.10902441919601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FFFF"/>
                      </a:solidFill>
                      <a:latin typeface="Belfius Montserrat Medium" panose="000006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6245467472335"/>
                      <c:h val="0.21312971479537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F2C-4CD9-89CD-886766519C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2C-4CD9-89CD-886766519C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elfius Montserrat Medium" panose="000006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Fonds et subsides</c:v>
                </c:pt>
                <c:pt idx="1">
                  <c:v>Autres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2C-4CD9-89CD-886766519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B2022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2C-4CD9-89CD-886766519C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2C-4CD9-89CD-886766519CAF}"/>
              </c:ext>
            </c:extLst>
          </c:dPt>
          <c:dLbls>
            <c:dLbl>
              <c:idx val="0"/>
              <c:layout>
                <c:manualLayout>
                  <c:x val="-0.19116404129275125"/>
                  <c:y val="5.9770019809355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FFFF"/>
                      </a:solidFill>
                      <a:latin typeface="Belfius Montserrat Medium" panose="000006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2C-4CD9-89CD-886766519C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2C-4CD9-89CD-886766519C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elfius Montserrat Medium" panose="000006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Fonds et subsides</c:v>
                </c:pt>
                <c:pt idx="1">
                  <c:v>Autres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2C-4CD9-89CD-886766519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22222222222222"/>
          <c:y val="0.1130952115918608"/>
          <c:w val="0.70833355205599313"/>
          <c:h val="0.75892862792261262"/>
        </c:manualLayout>
      </c:layout>
      <c:doughnutChart>
        <c:varyColors val="1"/>
        <c:ser>
          <c:idx val="0"/>
          <c:order val="0"/>
          <c:tx>
            <c:strRef>
              <c:f>Communes!$D$322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0.12777777777777777"/>
                  <c:y val="-0.16752435606566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88-4BDC-8677-9FDE7F40B538}"/>
                </c:ext>
              </c:extLst>
            </c:dLbl>
            <c:dLbl>
              <c:idx val="1"/>
              <c:layout>
                <c:manualLayout>
                  <c:x val="0.20833333333333323"/>
                  <c:y val="6.66586709773861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8-4BDC-8677-9FDE7F40B5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8-4BDC-8677-9FDE7F40B538}"/>
                </c:ext>
              </c:extLst>
            </c:dLbl>
            <c:dLbl>
              <c:idx val="3"/>
              <c:layout>
                <c:manualLayout>
                  <c:x val="-0.30277777777777776"/>
                  <c:y val="4.13710868922840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88-4BDC-8677-9FDE7F40B538}"/>
                </c:ext>
              </c:extLst>
            </c:dLbl>
            <c:dLbl>
              <c:idx val="4"/>
              <c:layout>
                <c:manualLayout>
                  <c:x val="-0.15833333333333335"/>
                  <c:y val="-5.3571416017197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88-4BDC-8677-9FDE7F40B538}"/>
                </c:ext>
              </c:extLst>
            </c:dLbl>
            <c:dLbl>
              <c:idx val="5"/>
              <c:layout>
                <c:manualLayout>
                  <c:x val="-0.17222222222222222"/>
                  <c:y val="-0.127976160485526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88-4BDC-8677-9FDE7F40B538}"/>
                </c:ext>
              </c:extLst>
            </c:dLbl>
            <c:dLbl>
              <c:idx val="6"/>
              <c:layout>
                <c:manualLayout>
                  <c:x val="-5.5555555555555046E-3"/>
                  <c:y val="-0.136904666577694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88-4BDC-8677-9FDE7F40B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Communes!$C$323:$C$329</c:f>
              <c:strCache>
                <c:ptCount val="7"/>
                <c:pt idx="0">
                  <c:v>Fonds de financement général</c:v>
                </c:pt>
                <c:pt idx="1">
                  <c:v>Fonds spéciaux</c:v>
                </c:pt>
                <c:pt idx="2">
                  <c:v>Intervention dans les charges des emprunts</c:v>
                </c:pt>
                <c:pt idx="3">
                  <c:v>Subsides aut. sup. pour frais de fonctionnement</c:v>
                </c:pt>
                <c:pt idx="4">
                  <c:v>Subsides aut. sup. dans les frais de personnel</c:v>
                </c:pt>
                <c:pt idx="5">
                  <c:v>Contributions de l'autorité supérieure à des fins spécifiques</c:v>
                </c:pt>
                <c:pt idx="6">
                  <c:v>Interventions diverses</c:v>
                </c:pt>
              </c:strCache>
            </c:strRef>
          </c:cat>
          <c:val>
            <c:numRef>
              <c:f>Communes!$D$323:$D$329</c:f>
              <c:numCache>
                <c:formatCode>#,##0</c:formatCode>
                <c:ptCount val="7"/>
                <c:pt idx="0">
                  <c:v>375704381.84324306</c:v>
                </c:pt>
                <c:pt idx="1">
                  <c:v>219960777.90989637</c:v>
                </c:pt>
                <c:pt idx="2">
                  <c:v>2101063.2955971868</c:v>
                </c:pt>
                <c:pt idx="3">
                  <c:v>106287833.97168882</c:v>
                </c:pt>
                <c:pt idx="4">
                  <c:v>250855019.02075177</c:v>
                </c:pt>
                <c:pt idx="5">
                  <c:v>123520769.18559174</c:v>
                </c:pt>
                <c:pt idx="6">
                  <c:v>13836267.430055248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D88-4BDC-8677-9FDE7F40B5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87991856640182"/>
          <c:y val="0.15908789606257456"/>
          <c:w val="0.432240799863428"/>
          <c:h val="0.708338857218613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B2022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A-47FE-829E-D2133E32884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3A-47FE-829E-D2133E328843}"/>
              </c:ext>
            </c:extLst>
          </c:dPt>
          <c:dLbls>
            <c:dLbl>
              <c:idx val="0"/>
              <c:layout>
                <c:manualLayout>
                  <c:x val="-5.4692232279128387E-2"/>
                  <c:y val="0.159255673545308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FFFF"/>
                      </a:solidFill>
                      <a:latin typeface="Belfius Montserrat Medium" panose="000006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A-47FE-829E-D2133E32884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3A-47FE-829E-D2133E328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elfius Montserrat Medium" panose="000006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Fonds et subsides</c:v>
                </c:pt>
                <c:pt idx="1">
                  <c:v>Autres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3A-47FE-829E-D2133E328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42470664420974"/>
          <c:y val="0.17060513637436031"/>
          <c:w val="0.80689833587003534"/>
          <c:h val="0.600107974398961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Prêts Oxygènes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190</c:v>
                </c:pt>
                <c:pt idx="1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F-46D4-9753-0D4748F58F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Reprises provisions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95</c:v>
                </c:pt>
                <c:pt idx="1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0F-46D4-9753-0D4748F58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3481567"/>
        <c:axId val="1933476575"/>
      </c:barChart>
      <c:catAx>
        <c:axId val="193348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3476575"/>
        <c:crosses val="autoZero"/>
        <c:auto val="1"/>
        <c:lblAlgn val="ctr"/>
        <c:lblOffset val="100"/>
        <c:noMultiLvlLbl val="0"/>
      </c:catAx>
      <c:valAx>
        <c:axId val="1933476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348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Communes!$C$463</c:f>
              <c:strCache>
                <c:ptCount val="1"/>
                <c:pt idx="0">
                  <c:v>Solde ex propre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91F-4F74-8C3D-261BDB9C3FF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91F-4F74-8C3D-261BDB9C3FF7}"/>
              </c:ext>
            </c:extLst>
          </c:dPt>
          <c:dPt>
            <c:idx val="5"/>
            <c:invertIfNegative val="0"/>
            <c:bubble3D val="0"/>
            <c:spPr>
              <a:pattFill prst="pct60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91F-4F74-8C3D-261BDB9C3FF7}"/>
              </c:ext>
            </c:extLst>
          </c:dPt>
          <c:dPt>
            <c:idx val="7"/>
            <c:invertIfNegative val="0"/>
            <c:bubble3D val="0"/>
            <c:spPr>
              <a:pattFill prst="pct60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5-891F-4F74-8C3D-261BDB9C3FF7}"/>
              </c:ext>
            </c:extLst>
          </c:dPt>
          <c:cat>
            <c:strRef>
              <c:f>Communes!$D$462:$K$462</c:f>
              <c:strCache>
                <c:ptCount val="8"/>
                <c:pt idx="0">
                  <c:v>B2018</c:v>
                </c:pt>
                <c:pt idx="1">
                  <c:v>B2019</c:v>
                </c:pt>
                <c:pt idx="2">
                  <c:v>B2020</c:v>
                </c:pt>
                <c:pt idx="3">
                  <c:v>B2021</c:v>
                </c:pt>
                <c:pt idx="4">
                  <c:v>B2022</c:v>
                </c:pt>
                <c:pt idx="5">
                  <c:v>B2022 (avant aides régionales)</c:v>
                </c:pt>
                <c:pt idx="6">
                  <c:v>B2023</c:v>
                </c:pt>
                <c:pt idx="7">
                  <c:v>B2023 (avant aides régionales)</c:v>
                </c:pt>
              </c:strCache>
            </c:strRef>
          </c:cat>
          <c:val>
            <c:numRef>
              <c:f>Communes!$D$463:$K$463</c:f>
              <c:numCache>
                <c:formatCode>#,##0.0</c:formatCode>
                <c:ptCount val="8"/>
                <c:pt idx="0">
                  <c:v>69.678651546053516</c:v>
                </c:pt>
                <c:pt idx="1">
                  <c:v>51.67712137955823</c:v>
                </c:pt>
                <c:pt idx="2">
                  <c:v>63.076896947315603</c:v>
                </c:pt>
                <c:pt idx="3">
                  <c:v>-43.912349935324528</c:v>
                </c:pt>
                <c:pt idx="4">
                  <c:v>36.705736236350276</c:v>
                </c:pt>
                <c:pt idx="5" formatCode="#,##0">
                  <c:v>-153.29426376364972</c:v>
                </c:pt>
                <c:pt idx="6" formatCode="0.0">
                  <c:v>34.528291260969098</c:v>
                </c:pt>
                <c:pt idx="7" formatCode="0.0">
                  <c:v>-271.47170873903087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1F-4F74-8C3D-261BDB9C3FF7}"/>
            </c:ext>
          </c:extLst>
        </c:ser>
        <c:ser>
          <c:idx val="1"/>
          <c:order val="1"/>
          <c:tx>
            <c:strRef>
              <c:f>Communes!$C$464</c:f>
              <c:strCache>
                <c:ptCount val="1"/>
                <c:pt idx="0">
                  <c:v>Solde ex global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91F-4F74-8C3D-261BDB9C3FF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91F-4F74-8C3D-261BDB9C3FF7}"/>
              </c:ext>
            </c:extLst>
          </c:dPt>
          <c:dPt>
            <c:idx val="5"/>
            <c:invertIfNegative val="0"/>
            <c:bubble3D val="0"/>
            <c:spPr>
              <a:pattFill prst="pct60">
                <a:fgClr>
                  <a:schemeClr val="accent2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A-891F-4F74-8C3D-261BDB9C3FF7}"/>
              </c:ext>
            </c:extLst>
          </c:dPt>
          <c:dPt>
            <c:idx val="7"/>
            <c:invertIfNegative val="0"/>
            <c:bubble3D val="0"/>
            <c:spPr>
              <a:pattFill prst="pct60">
                <a:fgClr>
                  <a:schemeClr val="accent2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C-891F-4F74-8C3D-261BDB9C3FF7}"/>
              </c:ext>
            </c:extLst>
          </c:dPt>
          <c:cat>
            <c:strRef>
              <c:f>Communes!$D$462:$K$462</c:f>
              <c:strCache>
                <c:ptCount val="8"/>
                <c:pt idx="0">
                  <c:v>B2018</c:v>
                </c:pt>
                <c:pt idx="1">
                  <c:v>B2019</c:v>
                </c:pt>
                <c:pt idx="2">
                  <c:v>B2020</c:v>
                </c:pt>
                <c:pt idx="3">
                  <c:v>B2021</c:v>
                </c:pt>
                <c:pt idx="4">
                  <c:v>B2022</c:v>
                </c:pt>
                <c:pt idx="5">
                  <c:v>B2022 (avant aides régionales)</c:v>
                </c:pt>
                <c:pt idx="6">
                  <c:v>B2023</c:v>
                </c:pt>
                <c:pt idx="7">
                  <c:v>B2023 (avant aides régionales)</c:v>
                </c:pt>
              </c:strCache>
            </c:strRef>
          </c:cat>
          <c:val>
            <c:numRef>
              <c:f>Communes!$D$464:$K$464</c:f>
              <c:numCache>
                <c:formatCode>#,##0.0</c:formatCode>
                <c:ptCount val="8"/>
                <c:pt idx="0">
                  <c:v>302.60670710789964</c:v>
                </c:pt>
                <c:pt idx="1">
                  <c:v>325.59732330690287</c:v>
                </c:pt>
                <c:pt idx="2">
                  <c:v>344.01481535033321</c:v>
                </c:pt>
                <c:pt idx="3">
                  <c:v>340.08875089820594</c:v>
                </c:pt>
                <c:pt idx="4">
                  <c:v>325.94777453826373</c:v>
                </c:pt>
                <c:pt idx="5" formatCode="#,##0">
                  <c:v>135.94777453826373</c:v>
                </c:pt>
                <c:pt idx="6" formatCode="0.0">
                  <c:v>321.01811102943702</c:v>
                </c:pt>
                <c:pt idx="7" formatCode="0.0">
                  <c:v>15.018111029437023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91F-4F74-8C3D-261BDB9C3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817088"/>
        <c:axId val="157827072"/>
      </c:barChart>
      <c:catAx>
        <c:axId val="15781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800"/>
            </a:pPr>
            <a:endParaRPr lang="fr-FR"/>
          </a:p>
        </c:txPr>
        <c:crossAx val="157827072"/>
        <c:crosses val="autoZero"/>
        <c:auto val="1"/>
        <c:lblAlgn val="ctr"/>
        <c:lblOffset val="100"/>
        <c:noMultiLvlLbl val="0"/>
      </c:catAx>
      <c:valAx>
        <c:axId val="15782707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578170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latin typeface="+mn-lt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b="1">
                <a:latin typeface="+mn-lt"/>
                <a:cs typeface="Arial" panose="020B0604020202020204" pitchFamily="34" charset="0"/>
              </a:defRPr>
            </a:pPr>
            <a:endParaRPr lang="fr-FR"/>
          </a:p>
        </c:txPr>
      </c:legendEntry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Communes!$C$398</c:f>
              <c:strCache>
                <c:ptCount val="1"/>
                <c:pt idx="0">
                  <c:v>Exercice propre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1111111111111112E-2"/>
                  <c:y val="2.3148148148148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7C-43CD-BD9F-69C7E64AFE19}"/>
                </c:ext>
              </c:extLst>
            </c:dLbl>
            <c:dLbl>
              <c:idx val="3"/>
              <c:layout>
                <c:manualLayout>
                  <c:x val="5.5555555555555046E-3"/>
                  <c:y val="2.7778142315543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7C-43CD-BD9F-69C7E64AFE1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Communes!$D$397:$H$397</c:f>
              <c:strCache>
                <c:ptCount val="5"/>
                <c:pt idx="0">
                  <c:v>B init. 2019</c:v>
                </c:pt>
                <c:pt idx="1">
                  <c:v>B init. 2020</c:v>
                </c:pt>
                <c:pt idx="2">
                  <c:v>B init. 2021</c:v>
                </c:pt>
                <c:pt idx="3">
                  <c:v>B init. 2022</c:v>
                </c:pt>
                <c:pt idx="4">
                  <c:v>B init. 2023</c:v>
                </c:pt>
              </c:strCache>
            </c:strRef>
          </c:cat>
          <c:val>
            <c:numRef>
              <c:f>Communes!$D$398:$H$398</c:f>
              <c:numCache>
                <c:formatCode>0.0</c:formatCode>
                <c:ptCount val="5"/>
                <c:pt idx="0">
                  <c:v>7.9585704900005112</c:v>
                </c:pt>
                <c:pt idx="1">
                  <c:v>-2.4764124199991784</c:v>
                </c:pt>
                <c:pt idx="2">
                  <c:v>-29.840556129999641</c:v>
                </c:pt>
                <c:pt idx="3" formatCode="#,##0.0">
                  <c:v>-30.676775860000362</c:v>
                </c:pt>
                <c:pt idx="4">
                  <c:v>7.8008546926566851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C-4D6D-ACDA-875F638A6C84}"/>
            </c:ext>
          </c:extLst>
        </c:ser>
        <c:ser>
          <c:idx val="1"/>
          <c:order val="1"/>
          <c:tx>
            <c:strRef>
              <c:f>Communes!$C$399</c:f>
              <c:strCache>
                <c:ptCount val="1"/>
                <c:pt idx="0">
                  <c:v>Exercice global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Communes!$D$397:$H$397</c:f>
              <c:strCache>
                <c:ptCount val="5"/>
                <c:pt idx="0">
                  <c:v>B init. 2019</c:v>
                </c:pt>
                <c:pt idx="1">
                  <c:v>B init. 2020</c:v>
                </c:pt>
                <c:pt idx="2">
                  <c:v>B init. 2021</c:v>
                </c:pt>
                <c:pt idx="3">
                  <c:v>B init. 2022</c:v>
                </c:pt>
                <c:pt idx="4">
                  <c:v>B init. 2023</c:v>
                </c:pt>
              </c:strCache>
            </c:strRef>
          </c:cat>
          <c:val>
            <c:numRef>
              <c:f>Communes!$D$399:$H$399</c:f>
              <c:numCache>
                <c:formatCode>0.0</c:formatCode>
                <c:ptCount val="5"/>
                <c:pt idx="0">
                  <c:v>194.7680660900005</c:v>
                </c:pt>
                <c:pt idx="1">
                  <c:v>203.85878629000081</c:v>
                </c:pt>
                <c:pt idx="2">
                  <c:v>121.34190412000044</c:v>
                </c:pt>
                <c:pt idx="3" formatCode="#,##0.0">
                  <c:v>94.775073969999539</c:v>
                </c:pt>
                <c:pt idx="4">
                  <c:v>64.668195519626352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9C-4D6D-ACDA-875F638A6C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8504832"/>
        <c:axId val="158506368"/>
      </c:barChart>
      <c:catAx>
        <c:axId val="15850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58506368"/>
        <c:crosses val="autoZero"/>
        <c:auto val="1"/>
        <c:lblAlgn val="ctr"/>
        <c:lblOffset val="100"/>
        <c:noMultiLvlLbl val="0"/>
      </c:catAx>
      <c:valAx>
        <c:axId val="1585063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58504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BE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Évolution mensuelle de </a:t>
            </a:r>
            <a:r>
              <a:rPr lang="fr-BE" dirty="0">
                <a:solidFill>
                  <a:srgbClr val="C30144"/>
                </a:solidFill>
                <a:latin typeface="+mj-lt"/>
                <a:cs typeface="Arial" panose="020B0604020202020204" pitchFamily="34" charset="0"/>
              </a:rPr>
              <a:t>l'inflation</a:t>
            </a:r>
            <a:r>
              <a:rPr lang="fr-BE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(2020-2023</a:t>
            </a:r>
            <a:r>
              <a:rPr lang="fr-BE" dirty="0">
                <a:solidFill>
                  <a:schemeClr val="tx1"/>
                </a:solidFill>
                <a:latin typeface="+mj-lt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'Historique mensuel depuis 2017'!$M$33</c:f>
              <c:strCache>
                <c:ptCount val="1"/>
                <c:pt idx="0">
                  <c:v>Taux de croissance (1 an)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'Historique mensuel depuis 2017'!$L$34:$L$81</c:f>
              <c:numCache>
                <c:formatCode>mmm\-yy</c:formatCode>
                <c:ptCount val="4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43983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43862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44348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44713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45078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</c:numCache>
            </c:numRef>
          </c:cat>
          <c:val>
            <c:numRef>
              <c:f>'Historique mensuel depuis 2017'!$M$34:$M$81</c:f>
              <c:numCache>
                <c:formatCode>0.00%</c:formatCode>
                <c:ptCount val="48"/>
                <c:pt idx="0">
                  <c:v>1.405195525561625E-2</c:v>
                </c:pt>
                <c:pt idx="1">
                  <c:v>1.0965720604496892E-2</c:v>
                </c:pt>
                <c:pt idx="2">
                  <c:v>6.2471290767112334E-3</c:v>
                </c:pt>
                <c:pt idx="3">
                  <c:v>5.6927738499679336E-3</c:v>
                </c:pt>
                <c:pt idx="4">
                  <c:v>4.7737078857981348E-3</c:v>
                </c:pt>
                <c:pt idx="5">
                  <c:v>5.9704234408009191E-3</c:v>
                </c:pt>
                <c:pt idx="6">
                  <c:v>7.3421439060206411E-3</c:v>
                </c:pt>
                <c:pt idx="7">
                  <c:v>8.1696346612814292E-3</c:v>
                </c:pt>
                <c:pt idx="8">
                  <c:v>9.0372556252305333E-3</c:v>
                </c:pt>
                <c:pt idx="9">
                  <c:v>7.4428006983369415E-3</c:v>
                </c:pt>
                <c:pt idx="10">
                  <c:v>5.1423324150596987E-3</c:v>
                </c:pt>
                <c:pt idx="11">
                  <c:v>4.1269258987526461E-3</c:v>
                </c:pt>
                <c:pt idx="12">
                  <c:v>2.5526483726867701E-3</c:v>
                </c:pt>
                <c:pt idx="13">
                  <c:v>4.557469692826571E-3</c:v>
                </c:pt>
                <c:pt idx="14">
                  <c:v>8.9473203688488524E-3</c:v>
                </c:pt>
                <c:pt idx="15">
                  <c:v>1.2325390304026395E-2</c:v>
                </c:pt>
                <c:pt idx="16">
                  <c:v>1.4618547281863899E-2</c:v>
                </c:pt>
                <c:pt idx="17">
                  <c:v>1.6252739225712191E-2</c:v>
                </c:pt>
                <c:pt idx="18">
                  <c:v>2.2685860058309162E-2</c:v>
                </c:pt>
                <c:pt idx="19">
                  <c:v>2.7314941272876467E-2</c:v>
                </c:pt>
                <c:pt idx="20">
                  <c:v>2.8605373789069789E-2</c:v>
                </c:pt>
                <c:pt idx="21">
                  <c:v>4.1590660342940712E-2</c:v>
                </c:pt>
                <c:pt idx="22">
                  <c:v>5.6367622875936642E-2</c:v>
                </c:pt>
                <c:pt idx="23">
                  <c:v>5.7082838615398958E-2</c:v>
                </c:pt>
                <c:pt idx="24">
                  <c:v>7.5929799036101017E-2</c:v>
                </c:pt>
                <c:pt idx="25">
                  <c:v>8.0391978949278922E-2</c:v>
                </c:pt>
                <c:pt idx="26">
                  <c:v>8.3069405483666772E-2</c:v>
                </c:pt>
                <c:pt idx="27">
                  <c:v>8.3062770562770963E-2</c:v>
                </c:pt>
                <c:pt idx="28">
                  <c:v>8.9689329131022441E-2</c:v>
                </c:pt>
                <c:pt idx="29">
                  <c:v>9.6495956873315816E-2</c:v>
                </c:pt>
                <c:pt idx="30">
                  <c:v>9.6213808463251907E-2</c:v>
                </c:pt>
                <c:pt idx="31">
                  <c:v>9.9441637862271018E-2</c:v>
                </c:pt>
                <c:pt idx="32">
                  <c:v>0.11274988893825007</c:v>
                </c:pt>
                <c:pt idx="33">
                  <c:v>0.12267950963222461</c:v>
                </c:pt>
                <c:pt idx="34">
                  <c:v>0.10628729568451127</c:v>
                </c:pt>
                <c:pt idx="35">
                  <c:v>0.10350786245031998</c:v>
                </c:pt>
                <c:pt idx="36">
                  <c:v>8.0459770114942833E-2</c:v>
                </c:pt>
                <c:pt idx="37">
                  <c:v>6.6179558243050676E-2</c:v>
                </c:pt>
                <c:pt idx="38">
                  <c:v>6.6699999999999995E-2</c:v>
                </c:pt>
                <c:pt idx="39">
                  <c:v>5.6000000000000001E-2</c:v>
                </c:pt>
                <c:pt idx="40">
                  <c:v>5.0299999999999997E-2</c:v>
                </c:pt>
                <c:pt idx="41">
                  <c:v>4.0599999999999997E-2</c:v>
                </c:pt>
                <c:pt idx="42">
                  <c:v>3.7900000000000003E-2</c:v>
                </c:pt>
                <c:pt idx="43">
                  <c:v>3.39E-2</c:v>
                </c:pt>
                <c:pt idx="44">
                  <c:v>2.24E-2</c:v>
                </c:pt>
                <c:pt idx="45">
                  <c:v>2.0000000000000001E-4</c:v>
                </c:pt>
                <c:pt idx="46">
                  <c:v>9.1000000000000004E-3</c:v>
                </c:pt>
                <c:pt idx="47">
                  <c:v>1.4500000000000001E-2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1C-4F8D-B0A7-FCC51BC60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056208"/>
        <c:axId val="1313053296"/>
      </c:lineChart>
      <c:lineChart>
        <c:grouping val="standard"/>
        <c:varyColors val="0"/>
        <c:ser>
          <c:idx val="1"/>
          <c:order val="1"/>
          <c:tx>
            <c:strRef>
              <c:f>'Historique mensuel depuis 2017'!$N$33</c:f>
              <c:strCache>
                <c:ptCount val="1"/>
                <c:pt idx="0">
                  <c:v>Indice (2013=100)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'Historique mensuel depuis 2017'!$L$34:$L$81</c:f>
              <c:numCache>
                <c:formatCode>mmm\-yy</c:formatCode>
                <c:ptCount val="4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43983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43862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44348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44713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45078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</c:numCache>
            </c:numRef>
          </c:cat>
          <c:val>
            <c:numRef>
              <c:f>'Historique mensuel depuis 2017'!$N$34:$N$81</c:f>
              <c:numCache>
                <c:formatCode>#,##0.###</c:formatCode>
                <c:ptCount val="48"/>
                <c:pt idx="0">
                  <c:v>109.72000000000038</c:v>
                </c:pt>
                <c:pt idx="1">
                  <c:v>109.87000000000039</c:v>
                </c:pt>
                <c:pt idx="2">
                  <c:v>109.96000000000038</c:v>
                </c:pt>
                <c:pt idx="3">
                  <c:v>110.2200000000004</c:v>
                </c:pt>
                <c:pt idx="4">
                  <c:v>110.10000000000039</c:v>
                </c:pt>
                <c:pt idx="5">
                  <c:v>110.0500000000004</c:v>
                </c:pt>
                <c:pt idx="6">
                  <c:v>110.16000000000039</c:v>
                </c:pt>
                <c:pt idx="7">
                  <c:v>110.2000000000004</c:v>
                </c:pt>
                <c:pt idx="8">
                  <c:v>109.78000000000038</c:v>
                </c:pt>
                <c:pt idx="9">
                  <c:v>110.1100000000004</c:v>
                </c:pt>
                <c:pt idx="10">
                  <c:v>109.91000000000038</c:v>
                </c:pt>
                <c:pt idx="11">
                  <c:v>109.88000000000038</c:v>
                </c:pt>
                <c:pt idx="12">
                  <c:v>110.35000000000039</c:v>
                </c:pt>
                <c:pt idx="13">
                  <c:v>110.3900000000004</c:v>
                </c:pt>
                <c:pt idx="14">
                  <c:v>110.5600000000004</c:v>
                </c:pt>
                <c:pt idx="15">
                  <c:v>110.9300000000004</c:v>
                </c:pt>
                <c:pt idx="16">
                  <c:v>110.99000000000039</c:v>
                </c:pt>
                <c:pt idx="17">
                  <c:v>111.3100000000004</c:v>
                </c:pt>
                <c:pt idx="18">
                  <c:v>112.1800000000004</c:v>
                </c:pt>
                <c:pt idx="19">
                  <c:v>112.74000000000039</c:v>
                </c:pt>
                <c:pt idx="20">
                  <c:v>112.2900000000004</c:v>
                </c:pt>
                <c:pt idx="21">
                  <c:v>113.9400000000004</c:v>
                </c:pt>
                <c:pt idx="22">
                  <c:v>115.20000000000041</c:v>
                </c:pt>
                <c:pt idx="23">
                  <c:v>115.60000000000041</c:v>
                </c:pt>
                <c:pt idx="24">
                  <c:v>118.21000000000042</c:v>
                </c:pt>
                <c:pt idx="25">
                  <c:v>118.74000000000042</c:v>
                </c:pt>
                <c:pt idx="26">
                  <c:v>119.05000000000042</c:v>
                </c:pt>
                <c:pt idx="27">
                  <c:v>119.59000000000043</c:v>
                </c:pt>
                <c:pt idx="28">
                  <c:v>121.01000000000043</c:v>
                </c:pt>
                <c:pt idx="29">
                  <c:v>122.04000000000045</c:v>
                </c:pt>
                <c:pt idx="30">
                  <c:v>123.05000000000044</c:v>
                </c:pt>
                <c:pt idx="31">
                  <c:v>124.05000000000044</c:v>
                </c:pt>
                <c:pt idx="32">
                  <c:v>125.24000000000044</c:v>
                </c:pt>
                <c:pt idx="33">
                  <c:v>128.21000000000046</c:v>
                </c:pt>
                <c:pt idx="34">
                  <c:v>127.92000000000046</c:v>
                </c:pt>
                <c:pt idx="35">
                  <c:v>127.72000000000045</c:v>
                </c:pt>
                <c:pt idx="36">
                  <c:v>127.84000000000046</c:v>
                </c:pt>
                <c:pt idx="37">
                  <c:v>126.95000000000046</c:v>
                </c:pt>
                <c:pt idx="38">
                  <c:v>127.67</c:v>
                </c:pt>
                <c:pt idx="39">
                  <c:v>126.82</c:v>
                </c:pt>
                <c:pt idx="40">
                  <c:v>127.1</c:v>
                </c:pt>
                <c:pt idx="41">
                  <c:v>127</c:v>
                </c:pt>
                <c:pt idx="42">
                  <c:v>127.71</c:v>
                </c:pt>
                <c:pt idx="43">
                  <c:v>128.25</c:v>
                </c:pt>
                <c:pt idx="44">
                  <c:v>128.05000000000001</c:v>
                </c:pt>
                <c:pt idx="45">
                  <c:v>128.24</c:v>
                </c:pt>
                <c:pt idx="46">
                  <c:v>129.08000000000001</c:v>
                </c:pt>
                <c:pt idx="47">
                  <c:v>129.57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1C-4F8D-B0A7-FCC51BC60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935920"/>
        <c:axId val="1549288848"/>
      </c:lineChart>
      <c:dateAx>
        <c:axId val="1313056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13053296"/>
        <c:crosses val="autoZero"/>
        <c:auto val="1"/>
        <c:lblOffset val="100"/>
        <c:baseTimeUnit val="days"/>
      </c:dateAx>
      <c:valAx>
        <c:axId val="131305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13056208"/>
        <c:crosses val="autoZero"/>
        <c:crossBetween val="between"/>
      </c:valAx>
      <c:valAx>
        <c:axId val="154928884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6935920"/>
        <c:crosses val="max"/>
        <c:crossBetween val="between"/>
      </c:valAx>
      <c:dateAx>
        <c:axId val="14769359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4928884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BE" sz="1200" b="0" i="0" u="none" strike="noStrike" baseline="0" dirty="0">
                <a:solidFill>
                  <a:schemeClr val="tx1"/>
                </a:solidFill>
                <a:effectLst/>
              </a:rPr>
              <a:t>Projections de la cotisation de responsabilisation *</a:t>
            </a:r>
            <a:endParaRPr lang="fr-BE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Sheet1!$G$25</c:f>
              <c:strCache>
                <c:ptCount val="1"/>
                <c:pt idx="0">
                  <c:v>PL Wallons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Sheet1!$H$24:$N$24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Sheet1!$H$25:$N$25</c:f>
              <c:numCache>
                <c:formatCode>#,##0_ ;\-#,##0\ </c:formatCode>
                <c:ptCount val="7"/>
                <c:pt idx="0">
                  <c:v>156.59267375999997</c:v>
                </c:pt>
                <c:pt idx="1">
                  <c:v>180.43763893000008</c:v>
                </c:pt>
                <c:pt idx="2">
                  <c:v>262.85105497000001</c:v>
                </c:pt>
                <c:pt idx="3">
                  <c:v>340.99105579000002</c:v>
                </c:pt>
                <c:pt idx="4">
                  <c:v>396.82533876999992</c:v>
                </c:pt>
                <c:pt idx="5">
                  <c:v>456.37121688999997</c:v>
                </c:pt>
                <c:pt idx="6">
                  <c:v>525.29690370999992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4-474C-B7A0-C3E9B7CEA18B}"/>
            </c:ext>
          </c:extLst>
        </c:ser>
        <c:ser>
          <c:idx val="1"/>
          <c:order val="1"/>
          <c:tx>
            <c:strRef>
              <c:f>Sheet1!$G$26</c:f>
              <c:strCache>
                <c:ptCount val="1"/>
                <c:pt idx="0">
                  <c:v>PL Bruxellois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Sheet1!$H$24:$N$24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Sheet1!$H$26:$N$26</c:f>
              <c:numCache>
                <c:formatCode>#,##0</c:formatCode>
                <c:ptCount val="7"/>
                <c:pt idx="0">
                  <c:v>49.794859630000005</c:v>
                </c:pt>
                <c:pt idx="1">
                  <c:v>59.034691509999995</c:v>
                </c:pt>
                <c:pt idx="2">
                  <c:v>96.165849430000009</c:v>
                </c:pt>
                <c:pt idx="3">
                  <c:v>108.85391368000001</c:v>
                </c:pt>
                <c:pt idx="4">
                  <c:v>129.24171575000003</c:v>
                </c:pt>
                <c:pt idx="5">
                  <c:v>148.60674187999999</c:v>
                </c:pt>
                <c:pt idx="6">
                  <c:v>169.05258397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4-474C-B7A0-C3E9B7CEA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0708336"/>
        <c:axId val="1980706256"/>
      </c:barChart>
      <c:catAx>
        <c:axId val="198070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0706256"/>
        <c:crosses val="autoZero"/>
        <c:auto val="1"/>
        <c:lblAlgn val="ctr"/>
        <c:lblOffset val="100"/>
        <c:noMultiLvlLbl val="0"/>
      </c:catAx>
      <c:valAx>
        <c:axId val="198070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070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b="1" noProof="0" dirty="0">
                <a:solidFill>
                  <a:schemeClr val="tx1"/>
                </a:solidFill>
              </a:rPr>
              <a:t>Dépenses ordinaires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Exploitatie-uitgaven</c:v>
                </c:pt>
              </c:strCache>
            </c:strRef>
          </c:tx>
          <c:spPr>
            <a:solidFill>
              <a:srgbClr val="C3004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444459998061042E-3"/>
                  <c:y val="1.0457514904703493E-4"/>
                </c:manualLayout>
              </c:layout>
              <c:tx>
                <c:rich>
                  <a:bodyPr/>
                  <a:lstStyle/>
                  <a:p>
                    <a:fld id="{65B1918F-BFDC-49BF-9B0C-EF42E9B2A3FA}" type="VALUE">
                      <a:rPr lang="en-US" sz="1400"/>
                      <a:pPr/>
                      <a:t>[VALUE]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0F0-40A4-8D91-ED0D835BDD69}"/>
                </c:ext>
              </c:extLst>
            </c:dLbl>
            <c:dLbl>
              <c:idx val="1"/>
              <c:layout>
                <c:manualLayout>
                  <c:x val="-2.2222229999031436E-3"/>
                  <c:y val="1.0562090053750528E-2"/>
                </c:manualLayout>
              </c:layout>
              <c:tx>
                <c:rich>
                  <a:bodyPr/>
                  <a:lstStyle/>
                  <a:p>
                    <a:fld id="{ED6BED0B-A08E-41C4-A146-FE6F6D0D6277}" type="VALUE">
                      <a:rPr lang="en-US" sz="1400"/>
                      <a:pPr/>
                      <a:t>[VALUE]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244700698058"/>
                      <c:h val="0.145045731728237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F0-40A4-8D91-ED0D835BD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3014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Blad1!$B$1:$C$1</c:f>
              <c:numCache>
                <c:formatCode>0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Blad1!$B$2:$C$2</c:f>
              <c:numCache>
                <c:formatCode>#,##0</c:formatCode>
                <c:ptCount val="2"/>
                <c:pt idx="0">
                  <c:v>5896.6718124209565</c:v>
                </c:pt>
                <c:pt idx="1">
                  <c:v>6867.8211723094118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F0-40A4-8D91-ED0D835BD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5914768"/>
        <c:axId val="1175916848"/>
      </c:barChart>
      <c:catAx>
        <c:axId val="11759147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5916848"/>
        <c:crosses val="autoZero"/>
        <c:auto val="1"/>
        <c:lblAlgn val="ctr"/>
        <c:lblOffset val="100"/>
        <c:noMultiLvlLbl val="0"/>
      </c:catAx>
      <c:valAx>
        <c:axId val="1175916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7591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1626F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78565930922617E-2"/>
          <c:y val="3.4375000000000003E-2"/>
          <c:w val="0.94164286813815479"/>
          <c:h val="0.702610236220472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Personnel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0144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40-4F9D-8C4F-FA7CB5D16D7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F40-4F9D-8C4F-FA7CB5D16D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Personnel (+13,7%)</c:v>
                </c:pt>
                <c:pt idx="1">
                  <c:v>Fonctionnement (+18,2%)</c:v>
                </c:pt>
                <c:pt idx="2">
                  <c:v>Transfert (+13,1%)</c:v>
                </c:pt>
                <c:pt idx="3">
                  <c:v>Charges financières (+16%)</c:v>
                </c:pt>
                <c:pt idx="4">
                  <c:v>Provisions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334.5</c:v>
                </c:pt>
                <c:pt idx="1">
                  <c:v>334.5</c:v>
                </c:pt>
                <c:pt idx="2">
                  <c:v>334.5</c:v>
                </c:pt>
                <c:pt idx="3">
                  <c:v>334.5</c:v>
                </c:pt>
                <c:pt idx="4">
                  <c:v>334.5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0-4F9D-8C4F-FA7CB5D16D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Fonctionnement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F40-4F9D-8C4F-FA7CB5D16D7A}"/>
              </c:ext>
            </c:extLst>
          </c:dPt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Personnel (+13,7%)</c:v>
                </c:pt>
                <c:pt idx="1">
                  <c:v>Fonctionnement (+18,2%)</c:v>
                </c:pt>
                <c:pt idx="2">
                  <c:v>Transfert (+13,1%)</c:v>
                </c:pt>
                <c:pt idx="3">
                  <c:v>Charges financières (+16%)</c:v>
                </c:pt>
                <c:pt idx="4">
                  <c:v>Provisions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235.2</c:v>
                </c:pt>
                <c:pt idx="1">
                  <c:v>235.2</c:v>
                </c:pt>
                <c:pt idx="2">
                  <c:v>235.2</c:v>
                </c:pt>
                <c:pt idx="3">
                  <c:v>235.2</c:v>
                </c:pt>
                <c:pt idx="4">
                  <c:v>235.2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0-4F9D-8C4F-FA7CB5D16D7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Transfert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40-4F9D-8C4F-FA7CB5D16D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Personnel (+13,7%)</c:v>
                </c:pt>
                <c:pt idx="1">
                  <c:v>Fonctionnement (+18,2%)</c:v>
                </c:pt>
                <c:pt idx="2">
                  <c:v>Transfert (+13,1%)</c:v>
                </c:pt>
                <c:pt idx="3">
                  <c:v>Charges financières (+16%)</c:v>
                </c:pt>
                <c:pt idx="4">
                  <c:v>Provisions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173</c:v>
                </c:pt>
                <c:pt idx="1">
                  <c:v>173</c:v>
                </c:pt>
                <c:pt idx="2">
                  <c:v>173</c:v>
                </c:pt>
                <c:pt idx="3">
                  <c:v>173</c:v>
                </c:pt>
                <c:pt idx="4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0-4F9D-8C4F-FA7CB5D16D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Charges financières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40-4F9D-8C4F-FA7CB5D16D7A}"/>
              </c:ext>
            </c:extLst>
          </c:dPt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Personnel (+13,7%)</c:v>
                </c:pt>
                <c:pt idx="1">
                  <c:v>Fonctionnement (+18,2%)</c:v>
                </c:pt>
                <c:pt idx="2">
                  <c:v>Transfert (+13,1%)</c:v>
                </c:pt>
                <c:pt idx="3">
                  <c:v>Charges financières (+16%)</c:v>
                </c:pt>
                <c:pt idx="4">
                  <c:v>Provisions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109.8</c:v>
                </c:pt>
                <c:pt idx="1">
                  <c:v>109.8</c:v>
                </c:pt>
                <c:pt idx="2">
                  <c:v>109.8</c:v>
                </c:pt>
                <c:pt idx="3">
                  <c:v>109.8</c:v>
                </c:pt>
                <c:pt idx="4">
                  <c:v>109.8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0-4F9D-8C4F-FA7CB5D16D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Provisions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F40-4F9D-8C4F-FA7CB5D16D7A}"/>
              </c:ext>
            </c:extLst>
          </c:dPt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Personnel (+13,7%)</c:v>
                </c:pt>
                <c:pt idx="1">
                  <c:v>Fonctionnement (+18,2%)</c:v>
                </c:pt>
                <c:pt idx="2">
                  <c:v>Transfert (+13,1%)</c:v>
                </c:pt>
                <c:pt idx="3">
                  <c:v>Charges financières (+16%)</c:v>
                </c:pt>
                <c:pt idx="4">
                  <c:v>Provisions</c:v>
                </c:pt>
              </c:strCache>
            </c:strRef>
          </c:cat>
          <c:val>
            <c:numRef>
              <c:f>Sheet1!$B$6:$F$6</c:f>
              <c:numCache>
                <c:formatCode>0</c:formatCode>
                <c:ptCount val="5"/>
                <c:pt idx="0">
                  <c:v>118.9</c:v>
                </c:pt>
                <c:pt idx="1">
                  <c:v>118.9</c:v>
                </c:pt>
                <c:pt idx="2">
                  <c:v>118.9</c:v>
                </c:pt>
                <c:pt idx="3">
                  <c:v>118.9</c:v>
                </c:pt>
                <c:pt idx="4">
                  <c:v>118.9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40-4F9D-8C4F-FA7CB5D16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1005839"/>
        <c:axId val="671007503"/>
      </c:barChart>
      <c:catAx>
        <c:axId val="67100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1007503"/>
        <c:crosses val="autoZero"/>
        <c:auto val="1"/>
        <c:lblAlgn val="ctr"/>
        <c:lblOffset val="100"/>
        <c:noMultiLvlLbl val="0"/>
      </c:catAx>
      <c:valAx>
        <c:axId val="6710075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7100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Dépenses ordinaires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Exploitatie-uitgaven</c:v>
                </c:pt>
              </c:strCache>
            </c:strRef>
          </c:tx>
          <c:spPr>
            <a:solidFill>
              <a:srgbClr val="C3004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9472569496514077E-3"/>
                  <c:y val="2.1019604958453959E-2"/>
                </c:manualLayout>
              </c:layout>
              <c:tx>
                <c:rich>
                  <a:bodyPr/>
                  <a:lstStyle/>
                  <a:p>
                    <a:fld id="{65B1918F-BFDC-49BF-9B0C-EF42E9B2A3FA}" type="VALUE">
                      <a:rPr lang="en-US" sz="1400"/>
                      <a:pPr/>
                      <a:t>[VALUE]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85737543359183"/>
                      <c:h val="0.145045731728237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C1E-492C-BC6B-4B45225DE3F1}"/>
                </c:ext>
              </c:extLst>
            </c:dLbl>
            <c:dLbl>
              <c:idx val="1"/>
              <c:layout>
                <c:manualLayout>
                  <c:x val="-2.2222229999031436E-3"/>
                  <c:y val="1.0562090053750528E-2"/>
                </c:manualLayout>
              </c:layout>
              <c:tx>
                <c:rich>
                  <a:bodyPr/>
                  <a:lstStyle/>
                  <a:p>
                    <a:fld id="{ED6BED0B-A08E-41C4-A146-FE6F6D0D6277}" type="VALUE">
                      <a:rPr lang="en-US" sz="1400"/>
                      <a:pPr/>
                      <a:t>[VALUE]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244700698058"/>
                      <c:h val="0.145045731728237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C1E-492C-BC6B-4B45225DE3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3014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Blad1!$B$1:$C$1</c:f>
              <c:numCache>
                <c:formatCode>0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Blad1!$B$2:$C$2</c:f>
              <c:numCache>
                <c:formatCode>#,##0</c:formatCode>
                <c:ptCount val="2"/>
                <c:pt idx="0">
                  <c:v>5896.6718124209565</c:v>
                </c:pt>
                <c:pt idx="1">
                  <c:v>6867.8211723094118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1E-492C-BC6B-4B45225DE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5914768"/>
        <c:axId val="1175916848"/>
      </c:barChart>
      <c:catAx>
        <c:axId val="11759147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5916848"/>
        <c:crosses val="autoZero"/>
        <c:auto val="1"/>
        <c:lblAlgn val="ctr"/>
        <c:lblOffset val="100"/>
        <c:noMultiLvlLbl val="0"/>
      </c:catAx>
      <c:valAx>
        <c:axId val="1175916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7591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1626F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78565930922617E-2"/>
          <c:y val="3.4375000000000003E-2"/>
          <c:w val="0.94164286813815479"/>
          <c:h val="0.702610236220472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Personnel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0144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40-4F9D-8C4F-FA7CB5D16D7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F40-4F9D-8C4F-FA7CB5D16D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Personnel (+11,0%)</c:v>
                </c:pt>
                <c:pt idx="1">
                  <c:v>Fonctionnement (+9,8%)</c:v>
                </c:pt>
                <c:pt idx="2">
                  <c:v>Transfert (+11,9%)</c:v>
                </c:pt>
                <c:pt idx="3">
                  <c:v>Charges financières (+6,5%)</c:v>
                </c:pt>
                <c:pt idx="4">
                  <c:v>Provisions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129</c:v>
                </c:pt>
                <c:pt idx="1">
                  <c:v>129</c:v>
                </c:pt>
                <c:pt idx="2">
                  <c:v>129</c:v>
                </c:pt>
                <c:pt idx="3">
                  <c:v>129</c:v>
                </c:pt>
                <c:pt idx="4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0-4F9D-8C4F-FA7CB5D16D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Fonctionnement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F40-4F9D-8C4F-FA7CB5D16D7A}"/>
              </c:ext>
            </c:extLst>
          </c:dPt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Personnel (+11,0%)</c:v>
                </c:pt>
                <c:pt idx="1">
                  <c:v>Fonctionnement (+9,8%)</c:v>
                </c:pt>
                <c:pt idx="2">
                  <c:v>Transfert (+11,9%)</c:v>
                </c:pt>
                <c:pt idx="3">
                  <c:v>Charges financières (+6,5%)</c:v>
                </c:pt>
                <c:pt idx="4">
                  <c:v>Provisions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0-4F9D-8C4F-FA7CB5D16D7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Transfert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40-4F9D-8C4F-FA7CB5D16D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Personnel (+11,0%)</c:v>
                </c:pt>
                <c:pt idx="1">
                  <c:v>Fonctionnement (+9,8%)</c:v>
                </c:pt>
                <c:pt idx="2">
                  <c:v>Transfert (+11,9%)</c:v>
                </c:pt>
                <c:pt idx="3">
                  <c:v>Charges financières (+6,5%)</c:v>
                </c:pt>
                <c:pt idx="4">
                  <c:v>Provisions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116</c:v>
                </c:pt>
                <c:pt idx="1">
                  <c:v>116</c:v>
                </c:pt>
                <c:pt idx="2">
                  <c:v>116</c:v>
                </c:pt>
                <c:pt idx="3">
                  <c:v>116</c:v>
                </c:pt>
                <c:pt idx="4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0-4F9D-8C4F-FA7CB5D16D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Charges financières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40-4F9D-8C4F-FA7CB5D16D7A}"/>
              </c:ext>
            </c:extLst>
          </c:dPt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Personnel (+11,0%)</c:v>
                </c:pt>
                <c:pt idx="1">
                  <c:v>Fonctionnement (+9,8%)</c:v>
                </c:pt>
                <c:pt idx="2">
                  <c:v>Transfert (+11,9%)</c:v>
                </c:pt>
                <c:pt idx="3">
                  <c:v>Charges financières (+6,5%)</c:v>
                </c:pt>
                <c:pt idx="4">
                  <c:v>Provisions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0-4F9D-8C4F-FA7CB5D16D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Provisions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F40-4F9D-8C4F-FA7CB5D16D7A}"/>
              </c:ext>
            </c:extLst>
          </c:dPt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Personnel (+11,0%)</c:v>
                </c:pt>
                <c:pt idx="1">
                  <c:v>Fonctionnement (+9,8%)</c:v>
                </c:pt>
                <c:pt idx="2">
                  <c:v>Transfert (+11,9%)</c:v>
                </c:pt>
                <c:pt idx="3">
                  <c:v>Charges financières (+6,5%)</c:v>
                </c:pt>
                <c:pt idx="4">
                  <c:v>Provisions</c:v>
                </c:pt>
              </c:strCache>
            </c:strRef>
          </c:cat>
          <c:val>
            <c:numRef>
              <c:f>Sheet1!$B$6:$F$6</c:f>
              <c:numCache>
                <c:formatCode>0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40-4F9D-8C4F-FA7CB5D16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1005839"/>
        <c:axId val="671007503"/>
      </c:barChart>
      <c:catAx>
        <c:axId val="67100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1007503"/>
        <c:crosses val="autoZero"/>
        <c:auto val="1"/>
        <c:lblAlgn val="ctr"/>
        <c:lblOffset val="100"/>
        <c:noMultiLvlLbl val="0"/>
      </c:catAx>
      <c:valAx>
        <c:axId val="6710075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7100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1626F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Dépenses ordinaires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Exploitatie-uitgaven</c:v>
                </c:pt>
              </c:strCache>
            </c:strRef>
          </c:tx>
          <c:spPr>
            <a:solidFill>
              <a:srgbClr val="C3004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444459998061042E-3"/>
                  <c:y val="1.0457514904703493E-4"/>
                </c:manualLayout>
              </c:layout>
              <c:tx>
                <c:rich>
                  <a:bodyPr/>
                  <a:lstStyle/>
                  <a:p>
                    <a:fld id="{65B1918F-BFDC-49BF-9B0C-EF42E9B2A3FA}" type="VALUE">
                      <a:rPr lang="en-US" sz="1400"/>
                      <a:pPr/>
                      <a:t>[VALUE]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7AE-4636-AE35-B828BBB525D1}"/>
                </c:ext>
              </c:extLst>
            </c:dLbl>
            <c:dLbl>
              <c:idx val="1"/>
              <c:layout>
                <c:manualLayout>
                  <c:x val="-2.2222229999031436E-3"/>
                  <c:y val="1.0562090053750528E-2"/>
                </c:manualLayout>
              </c:layout>
              <c:tx>
                <c:rich>
                  <a:bodyPr/>
                  <a:lstStyle/>
                  <a:p>
                    <a:fld id="{ED6BED0B-A08E-41C4-A146-FE6F6D0D6277}" type="VALUE">
                      <a:rPr lang="en-US" sz="1400"/>
                      <a:pPr/>
                      <a:t>[VALUE]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244700698058"/>
                      <c:h val="0.145045731728237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AE-4636-AE35-B828BBB52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3014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Blad1!$B$1:$C$1</c:f>
              <c:numCache>
                <c:formatCode>0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Blad1!$B$2:$C$2</c:f>
              <c:numCache>
                <c:formatCode>#,##0</c:formatCode>
                <c:ptCount val="2"/>
                <c:pt idx="0">
                  <c:v>2711</c:v>
                </c:pt>
                <c:pt idx="1">
                  <c:v>3009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E-4636-AE35-B828BBB52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5914768"/>
        <c:axId val="1175916848"/>
      </c:barChart>
      <c:catAx>
        <c:axId val="11759147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5916848"/>
        <c:crosses val="autoZero"/>
        <c:auto val="1"/>
        <c:lblAlgn val="ctr"/>
        <c:lblOffset val="100"/>
        <c:noMultiLvlLbl val="0"/>
      </c:catAx>
      <c:valAx>
        <c:axId val="1175916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7591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1626F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0.57438</cdr:x>
      <cdr:y>0.14392</cdr:y>
    </cdr:from>
    <cdr:to>
      <cdr:x>0.69922</cdr:x>
      <cdr:y>0.2292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DB7DA3-1F48-7C19-FE11-F5CFFC3D7A53}"/>
            </a:ext>
          </a:extLst>
        </cdr:cNvPr>
        <cdr:cNvSpPr txBox="1"/>
      </cdr:nvSpPr>
      <cdr:spPr>
        <a:xfrm xmlns:a="http://schemas.openxmlformats.org/drawingml/2006/main">
          <a:off x="3000665" y="453838"/>
          <a:ext cx="652182" cy="268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150000"/>
            </a:lnSpc>
          </a:pPr>
          <a:r>
            <a:rPr lang="nl-BE" sz="1100" dirty="0">
              <a:latin typeface="Arial" panose="020B0604020202020204" pitchFamily="34" charset="0"/>
              <a:cs typeface="Arial" panose="020B0604020202020204" pitchFamily="34" charset="0"/>
            </a:rPr>
            <a:t>2022</a:t>
          </a:r>
          <a:endParaRPr lang="fr-BE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0.13508</cdr:x>
      <cdr:y>0.13444</cdr:y>
    </cdr:from>
    <cdr:to>
      <cdr:x>0.25992</cdr:x>
      <cdr:y>0.21973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151BC7C-D60D-B87A-7B4B-14FB31C18ED6}"/>
            </a:ext>
          </a:extLst>
        </cdr:cNvPr>
        <cdr:cNvSpPr txBox="1"/>
      </cdr:nvSpPr>
      <cdr:spPr>
        <a:xfrm xmlns:a="http://schemas.openxmlformats.org/drawingml/2006/main">
          <a:off x="705700" y="423955"/>
          <a:ext cx="652182" cy="268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10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  <a:endParaRPr lang="fr-BE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0.7773</cdr:x>
      <cdr:y>0.13752</cdr:y>
    </cdr:from>
    <cdr:to>
      <cdr:x>0.90214</cdr:x>
      <cdr:y>0.22281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151BC7C-D60D-B87A-7B4B-14FB31C18ED6}"/>
            </a:ext>
          </a:extLst>
        </cdr:cNvPr>
        <cdr:cNvSpPr txBox="1"/>
      </cdr:nvSpPr>
      <cdr:spPr>
        <a:xfrm xmlns:a="http://schemas.openxmlformats.org/drawingml/2006/main">
          <a:off x="4060741" y="433666"/>
          <a:ext cx="652182" cy="268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100" dirty="0">
              <a:latin typeface="Arial" panose="020B0604020202020204" pitchFamily="34" charset="0"/>
              <a:cs typeface="Arial" panose="020B0604020202020204" pitchFamily="34" charset="0"/>
            </a:rPr>
            <a:t>2023</a:t>
          </a:r>
          <a:endParaRPr lang="fr-BE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0.34921</cdr:x>
      <cdr:y>0.1451</cdr:y>
    </cdr:from>
    <cdr:to>
      <cdr:x>0.47405</cdr:x>
      <cdr:y>0.23039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151BC7C-D60D-B87A-7B4B-14FB31C18ED6}"/>
            </a:ext>
          </a:extLst>
        </cdr:cNvPr>
        <cdr:cNvSpPr txBox="1"/>
      </cdr:nvSpPr>
      <cdr:spPr>
        <a:xfrm xmlns:a="http://schemas.openxmlformats.org/drawingml/2006/main">
          <a:off x="1824319" y="457573"/>
          <a:ext cx="652182" cy="268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100" dirty="0"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fr-BE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0.14875</cdr:x>
      <cdr:y>0.36982</cdr:y>
    </cdr:from>
    <cdr:to>
      <cdr:x>0.19775</cdr:x>
      <cdr:y>0.44675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ADCBCF-CA98-86F3-5E1B-D7E13DBDD199}"/>
            </a:ext>
          </a:extLst>
        </cdr:cNvPr>
        <cdr:cNvSpPr txBox="1"/>
      </cdr:nvSpPr>
      <cdr:spPr>
        <a:xfrm xmlns:a="http://schemas.openxmlformats.org/drawingml/2006/main">
          <a:off x="712159" y="1502944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0.31398</cdr:x>
      <cdr:y>0.29289</cdr:y>
    </cdr:from>
    <cdr:to>
      <cdr:x>0.36298</cdr:x>
      <cdr:y>0.36982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1503245" y="1190291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0.79868</cdr:x>
      <cdr:y>0.18847</cdr:y>
    </cdr:from>
    <cdr:to>
      <cdr:x>0.8589</cdr:x>
      <cdr:y>0.26541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3823876" y="765955"/>
          <a:ext cx="288341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0.46923</cdr:x>
      <cdr:y>0.26285</cdr:y>
    </cdr:from>
    <cdr:to>
      <cdr:x>0.51823</cdr:x>
      <cdr:y>0.33978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2246550" y="1068217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0.15793</cdr:x>
      <cdr:y>0.21122</cdr:y>
    </cdr:from>
    <cdr:to>
      <cdr:x>0.46732</cdr:x>
      <cdr:y>0.30011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id="{14F75962-0B88-8400-DC98-59CCD360654A}"/>
            </a:ext>
          </a:extLst>
        </cdr:cNvPr>
        <cdr:cNvSpPr txBox="1"/>
      </cdr:nvSpPr>
      <cdr:spPr>
        <a:xfrm xmlns:a="http://schemas.openxmlformats.org/drawingml/2006/main">
          <a:off x="451286" y="769548"/>
          <a:ext cx="884082" cy="323855"/>
        </a:xfrm>
        <a:prstGeom xmlns:a="http://schemas.openxmlformats.org/drawingml/2006/main" prst="rect">
          <a:avLst/>
        </a:prstGeom>
        <a:solidFill xmlns:a="http://schemas.openxmlformats.org/drawingml/2006/main">
          <a:srgbClr val="51626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400" dirty="0">
              <a:solidFill>
                <a:srgbClr val="FFFFFF"/>
              </a:solidFill>
            </a:rPr>
            <a:t>+12,5%</a:t>
          </a:r>
        </a:p>
      </cdr:txBody>
    </cdr:sp>
  </cdr:relSizeAnchor>
  <cdr:relSizeAnchor xmlns:cdr="http://schemas.openxmlformats.org/drawingml/2006/chartDrawing">
    <cdr:from>
      <cdr:x>0.2563</cdr:x>
      <cdr:y>0.21356</cdr:y>
    </cdr:from>
    <cdr:to>
      <cdr:x>0.60985</cdr:x>
      <cdr:y>0.54036</cdr:y>
    </cdr:to>
    <cdr:cxnSp macro="">
      <cdr:nvCxnSpPr>
        <cdr:cNvPr id="5" name="Rechte verbindingslijn met pijl 4">
          <a:extLst xmlns:a="http://schemas.openxmlformats.org/drawingml/2006/main">
            <a:ext uri="{FF2B5EF4-FFF2-40B4-BE49-F238E27FC236}">
              <a16:creationId xmlns:a16="http://schemas.microsoft.com/office/drawing/2014/main" id="{D9511FD9-6F5B-405A-10E2-FE7A2AD18BBA}"/>
            </a:ext>
          </a:extLst>
        </cdr:cNvPr>
        <cdr:cNvCxnSpPr/>
      </cdr:nvCxnSpPr>
      <cdr:spPr>
        <a:xfrm xmlns:a="http://schemas.openxmlformats.org/drawingml/2006/main" flipV="1">
          <a:off x="678515" y="740741"/>
          <a:ext cx="935976" cy="1133504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1">
              <a:lumMod val="65000"/>
              <a:lumOff val="3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0.13396</cdr:x>
      <cdr:y>0</cdr:y>
    </cdr:from>
    <cdr:to>
      <cdr:x>0.39621</cdr:x>
      <cdr:y>0.0751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2BD30E5E-4871-605B-CE78-B64945CD9A54}"/>
            </a:ext>
          </a:extLst>
        </cdr:cNvPr>
        <cdr:cNvSpPr txBox="1"/>
      </cdr:nvSpPr>
      <cdr:spPr>
        <a:xfrm xmlns:a="http://schemas.openxmlformats.org/drawingml/2006/main">
          <a:off x="568046" y="0"/>
          <a:ext cx="1112048" cy="228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BE"/>
          </a:defPPr>
          <a:lvl1pPr marL="0" algn="l" defTabSz="415869" rtl="0" eaLnBrk="1" latinLnBrk="0" hangingPunct="1">
            <a:defRPr sz="819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07935" algn="l" defTabSz="415869" rtl="0" eaLnBrk="1" latinLnBrk="0" hangingPunct="1">
            <a:defRPr sz="819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15869" algn="l" defTabSz="415869" rtl="0" eaLnBrk="1" latinLnBrk="0" hangingPunct="1">
            <a:defRPr sz="819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623804" algn="l" defTabSz="415869" rtl="0" eaLnBrk="1" latinLnBrk="0" hangingPunct="1">
            <a:defRPr sz="819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831738" algn="l" defTabSz="415869" rtl="0" eaLnBrk="1" latinLnBrk="0" hangingPunct="1">
            <a:defRPr sz="819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039673" algn="l" defTabSz="415869" rtl="0" eaLnBrk="1" latinLnBrk="0" hangingPunct="1">
            <a:defRPr sz="819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247607" algn="l" defTabSz="415869" rtl="0" eaLnBrk="1" latinLnBrk="0" hangingPunct="1">
            <a:defRPr sz="819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455542" algn="l" defTabSz="415869" rtl="0" eaLnBrk="1" latinLnBrk="0" hangingPunct="1">
            <a:defRPr sz="819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663476" algn="l" defTabSz="415869" rtl="0" eaLnBrk="1" latinLnBrk="0" hangingPunct="1">
            <a:defRPr sz="819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dirty="0"/>
            <a:t>En </a:t>
          </a:r>
          <a:r>
            <a:rPr lang="nl-BE" dirty="0" err="1"/>
            <a:t>mio</a:t>
          </a:r>
          <a:r>
            <a:rPr lang="nl-BE" dirty="0"/>
            <a:t> EUR</a:t>
          </a:r>
          <a:endParaRPr lang="fr-BE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0.15793</cdr:x>
      <cdr:y>0.21122</cdr:y>
    </cdr:from>
    <cdr:to>
      <cdr:x>0.46732</cdr:x>
      <cdr:y>0.30011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id="{14F75962-0B88-8400-DC98-59CCD360654A}"/>
            </a:ext>
          </a:extLst>
        </cdr:cNvPr>
        <cdr:cNvSpPr txBox="1"/>
      </cdr:nvSpPr>
      <cdr:spPr>
        <a:xfrm xmlns:a="http://schemas.openxmlformats.org/drawingml/2006/main">
          <a:off x="451286" y="769548"/>
          <a:ext cx="884082" cy="323855"/>
        </a:xfrm>
        <a:prstGeom xmlns:a="http://schemas.openxmlformats.org/drawingml/2006/main" prst="rect">
          <a:avLst/>
        </a:prstGeom>
        <a:solidFill xmlns:a="http://schemas.openxmlformats.org/drawingml/2006/main">
          <a:srgbClr val="51626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400" dirty="0">
              <a:solidFill>
                <a:srgbClr val="FFFFFF"/>
              </a:solidFill>
            </a:rPr>
            <a:t>+16,5 %</a:t>
          </a:r>
        </a:p>
      </cdr:txBody>
    </cdr:sp>
  </cdr:relSizeAnchor>
  <cdr:relSizeAnchor xmlns:cdr="http://schemas.openxmlformats.org/drawingml/2006/chartDrawing">
    <cdr:from>
      <cdr:x>0.28333</cdr:x>
      <cdr:y>0.20784</cdr:y>
    </cdr:from>
    <cdr:to>
      <cdr:x>0.63688</cdr:x>
      <cdr:y>0.53464</cdr:y>
    </cdr:to>
    <cdr:cxnSp macro="">
      <cdr:nvCxnSpPr>
        <cdr:cNvPr id="5" name="Rechte verbindingslijn met pijl 4">
          <a:extLst xmlns:a="http://schemas.openxmlformats.org/drawingml/2006/main">
            <a:ext uri="{FF2B5EF4-FFF2-40B4-BE49-F238E27FC236}">
              <a16:creationId xmlns:a16="http://schemas.microsoft.com/office/drawing/2014/main" id="{D9511FD9-6F5B-405A-10E2-FE7A2AD18BBA}"/>
            </a:ext>
          </a:extLst>
        </cdr:cNvPr>
        <cdr:cNvCxnSpPr/>
      </cdr:nvCxnSpPr>
      <cdr:spPr>
        <a:xfrm xmlns:a="http://schemas.openxmlformats.org/drawingml/2006/main" flipV="1">
          <a:off x="809624" y="757239"/>
          <a:ext cx="1010263" cy="1190625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1">
              <a:lumMod val="65000"/>
              <a:lumOff val="3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0.18621</cdr:x>
      <cdr:y>0.4127</cdr:y>
    </cdr:from>
    <cdr:to>
      <cdr:x>0.23521</cdr:x>
      <cdr:y>0.48964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ADCBCF-CA98-86F3-5E1B-D7E13DBDD199}"/>
            </a:ext>
          </a:extLst>
        </cdr:cNvPr>
        <cdr:cNvSpPr txBox="1"/>
      </cdr:nvSpPr>
      <cdr:spPr>
        <a:xfrm xmlns:a="http://schemas.openxmlformats.org/drawingml/2006/main">
          <a:off x="891525" y="1677228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0.37919</cdr:x>
      <cdr:y>0.28648</cdr:y>
    </cdr:from>
    <cdr:to>
      <cdr:x>0.42819</cdr:x>
      <cdr:y>0.36341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1815474" y="1164263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0.76834</cdr:x>
      <cdr:y>0.14681</cdr:y>
    </cdr:from>
    <cdr:to>
      <cdr:x>0.82857</cdr:x>
      <cdr:y>0.22374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3678649" y="596621"/>
          <a:ext cx="288341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0.563</cdr:x>
      <cdr:y>0.20866</cdr:y>
    </cdr:from>
    <cdr:to>
      <cdr:x>0.612</cdr:x>
      <cdr:y>0.28559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2695498" y="848004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0.15793</cdr:x>
      <cdr:y>0.21122</cdr:y>
    </cdr:from>
    <cdr:to>
      <cdr:x>0.46732</cdr:x>
      <cdr:y>0.30011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id="{14F75962-0B88-8400-DC98-59CCD360654A}"/>
            </a:ext>
          </a:extLst>
        </cdr:cNvPr>
        <cdr:cNvSpPr txBox="1"/>
      </cdr:nvSpPr>
      <cdr:spPr>
        <a:xfrm xmlns:a="http://schemas.openxmlformats.org/drawingml/2006/main">
          <a:off x="451286" y="769548"/>
          <a:ext cx="884082" cy="323855"/>
        </a:xfrm>
        <a:prstGeom xmlns:a="http://schemas.openxmlformats.org/drawingml/2006/main" prst="rect">
          <a:avLst/>
        </a:prstGeom>
        <a:solidFill xmlns:a="http://schemas.openxmlformats.org/drawingml/2006/main">
          <a:srgbClr val="51626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400" dirty="0">
              <a:solidFill>
                <a:srgbClr val="FFFFFF"/>
              </a:solidFill>
            </a:rPr>
            <a:t>+16,5%</a:t>
          </a:r>
        </a:p>
      </cdr:txBody>
    </cdr:sp>
  </cdr:relSizeAnchor>
  <cdr:relSizeAnchor xmlns:cdr="http://schemas.openxmlformats.org/drawingml/2006/chartDrawing">
    <cdr:from>
      <cdr:x>0.28333</cdr:x>
      <cdr:y>0.20784</cdr:y>
    </cdr:from>
    <cdr:to>
      <cdr:x>0.63688</cdr:x>
      <cdr:y>0.53464</cdr:y>
    </cdr:to>
    <cdr:cxnSp macro="">
      <cdr:nvCxnSpPr>
        <cdr:cNvPr id="5" name="Rechte verbindingslijn met pijl 4">
          <a:extLst xmlns:a="http://schemas.openxmlformats.org/drawingml/2006/main">
            <a:ext uri="{FF2B5EF4-FFF2-40B4-BE49-F238E27FC236}">
              <a16:creationId xmlns:a16="http://schemas.microsoft.com/office/drawing/2014/main" id="{D9511FD9-6F5B-405A-10E2-FE7A2AD18BBA}"/>
            </a:ext>
          </a:extLst>
        </cdr:cNvPr>
        <cdr:cNvCxnSpPr/>
      </cdr:nvCxnSpPr>
      <cdr:spPr>
        <a:xfrm xmlns:a="http://schemas.openxmlformats.org/drawingml/2006/main" flipV="1">
          <a:off x="809624" y="757239"/>
          <a:ext cx="1010263" cy="1190625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1">
              <a:lumMod val="65000"/>
              <a:lumOff val="3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0.18621</cdr:x>
      <cdr:y>0.4127</cdr:y>
    </cdr:from>
    <cdr:to>
      <cdr:x>0.23521</cdr:x>
      <cdr:y>0.48964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ADCBCF-CA98-86F3-5E1B-D7E13DBDD199}"/>
            </a:ext>
          </a:extLst>
        </cdr:cNvPr>
        <cdr:cNvSpPr txBox="1"/>
      </cdr:nvSpPr>
      <cdr:spPr>
        <a:xfrm xmlns:a="http://schemas.openxmlformats.org/drawingml/2006/main">
          <a:off x="891525" y="1677228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0.37919</cdr:x>
      <cdr:y>0.28648</cdr:y>
    </cdr:from>
    <cdr:to>
      <cdr:x>0.42819</cdr:x>
      <cdr:y>0.36341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1815474" y="1164263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0.76834</cdr:x>
      <cdr:y>0.14681</cdr:y>
    </cdr:from>
    <cdr:to>
      <cdr:x>0.82857</cdr:x>
      <cdr:y>0.22374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3678649" y="596621"/>
          <a:ext cx="288341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0.563</cdr:x>
      <cdr:y>0.20866</cdr:y>
    </cdr:from>
    <cdr:to>
      <cdr:x>0.612</cdr:x>
      <cdr:y>0.28559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2695498" y="848004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0.15793</cdr:x>
      <cdr:y>0.21122</cdr:y>
    </cdr:from>
    <cdr:to>
      <cdr:x>0.46732</cdr:x>
      <cdr:y>0.30011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id="{14F75962-0B88-8400-DC98-59CCD360654A}"/>
            </a:ext>
          </a:extLst>
        </cdr:cNvPr>
        <cdr:cNvSpPr txBox="1"/>
      </cdr:nvSpPr>
      <cdr:spPr>
        <a:xfrm xmlns:a="http://schemas.openxmlformats.org/drawingml/2006/main">
          <a:off x="451286" y="769548"/>
          <a:ext cx="884082" cy="323855"/>
        </a:xfrm>
        <a:prstGeom xmlns:a="http://schemas.openxmlformats.org/drawingml/2006/main" prst="rect">
          <a:avLst/>
        </a:prstGeom>
        <a:solidFill xmlns:a="http://schemas.openxmlformats.org/drawingml/2006/main">
          <a:srgbClr val="51626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400" dirty="0">
              <a:solidFill>
                <a:srgbClr val="FFFFFF"/>
              </a:solidFill>
            </a:rPr>
            <a:t>+11,0%</a:t>
          </a:r>
        </a:p>
      </cdr:txBody>
    </cdr:sp>
  </cdr:relSizeAnchor>
  <cdr:relSizeAnchor xmlns:cdr="http://schemas.openxmlformats.org/drawingml/2006/chartDrawing">
    <cdr:from>
      <cdr:x>0.28333</cdr:x>
      <cdr:y>0.20784</cdr:y>
    </cdr:from>
    <cdr:to>
      <cdr:x>0.63688</cdr:x>
      <cdr:y>0.53464</cdr:y>
    </cdr:to>
    <cdr:cxnSp macro="">
      <cdr:nvCxnSpPr>
        <cdr:cNvPr id="5" name="Rechte verbindingslijn met pijl 4">
          <a:extLst xmlns:a="http://schemas.openxmlformats.org/drawingml/2006/main">
            <a:ext uri="{FF2B5EF4-FFF2-40B4-BE49-F238E27FC236}">
              <a16:creationId xmlns:a16="http://schemas.microsoft.com/office/drawing/2014/main" id="{D9511FD9-6F5B-405A-10E2-FE7A2AD18BBA}"/>
            </a:ext>
          </a:extLst>
        </cdr:cNvPr>
        <cdr:cNvCxnSpPr/>
      </cdr:nvCxnSpPr>
      <cdr:spPr>
        <a:xfrm xmlns:a="http://schemas.openxmlformats.org/drawingml/2006/main" flipV="1">
          <a:off x="809624" y="757239"/>
          <a:ext cx="1010263" cy="1190625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1">
              <a:lumMod val="65000"/>
              <a:lumOff val="3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0.68841</cdr:x>
      <cdr:y>0.53232</cdr:y>
    </cdr:from>
    <cdr:to>
      <cdr:x>0.85749</cdr:x>
      <cdr:y>0.62764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13743E4-BA76-0963-3109-65897FEEC90E}"/>
            </a:ext>
          </a:extLst>
        </cdr:cNvPr>
        <cdr:cNvSpPr txBox="1"/>
      </cdr:nvSpPr>
      <cdr:spPr>
        <a:xfrm xmlns:a="http://schemas.openxmlformats.org/drawingml/2006/main">
          <a:off x="1930400" y="1399736"/>
          <a:ext cx="474134" cy="250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150000"/>
            </a:lnSpc>
          </a:pPr>
          <a:r>
            <a:rPr lang="nl-BE" sz="1100" dirty="0">
              <a:solidFill>
                <a:srgbClr val="FFFFFF"/>
              </a:solidFill>
            </a:rPr>
            <a:t>90%</a:t>
          </a:r>
          <a:endParaRPr lang="fr-BE" sz="11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0.32609</cdr:x>
      <cdr:y>0.67488</cdr:y>
    </cdr:from>
    <cdr:to>
      <cdr:x>0.5</cdr:x>
      <cdr:y>0.78565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17F6447-F8B1-E7D9-14DE-9B0467F73E7B}"/>
            </a:ext>
          </a:extLst>
        </cdr:cNvPr>
        <cdr:cNvSpPr txBox="1"/>
      </cdr:nvSpPr>
      <cdr:spPr>
        <a:xfrm xmlns:a="http://schemas.openxmlformats.org/drawingml/2006/main">
          <a:off x="914399" y="1774613"/>
          <a:ext cx="487681" cy="2912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150000"/>
            </a:lnSpc>
          </a:pPr>
          <a:r>
            <a:rPr lang="nl-BE" sz="1100" dirty="0">
              <a:solidFill>
                <a:srgbClr val="FFFFFF"/>
              </a:solidFill>
            </a:rPr>
            <a:t>45%</a:t>
          </a:r>
          <a:endParaRPr lang="fr-BE" sz="1100" dirty="0">
            <a:solidFill>
              <a:srgbClr val="FFFFFF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0.14875</cdr:x>
      <cdr:y>0.36982</cdr:y>
    </cdr:from>
    <cdr:to>
      <cdr:x>0.19775</cdr:x>
      <cdr:y>0.44675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ADCBCF-CA98-86F3-5E1B-D7E13DBDD199}"/>
            </a:ext>
          </a:extLst>
        </cdr:cNvPr>
        <cdr:cNvSpPr txBox="1"/>
      </cdr:nvSpPr>
      <cdr:spPr>
        <a:xfrm xmlns:a="http://schemas.openxmlformats.org/drawingml/2006/main">
          <a:off x="712159" y="1502944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0.31398</cdr:x>
      <cdr:y>0.29289</cdr:y>
    </cdr:from>
    <cdr:to>
      <cdr:x>0.36298</cdr:x>
      <cdr:y>0.36982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1503245" y="1190291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0.79868</cdr:x>
      <cdr:y>0.18847</cdr:y>
    </cdr:from>
    <cdr:to>
      <cdr:x>0.8589</cdr:x>
      <cdr:y>0.26541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3823876" y="765955"/>
          <a:ext cx="288341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0.46923</cdr:x>
      <cdr:y>0.26285</cdr:y>
    </cdr:from>
    <cdr:to>
      <cdr:x>0.51823</cdr:x>
      <cdr:y>0.33978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2246550" y="1068217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0.15793</cdr:x>
      <cdr:y>0.21122</cdr:y>
    </cdr:from>
    <cdr:to>
      <cdr:x>0.46732</cdr:x>
      <cdr:y>0.30011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id="{14F75962-0B88-8400-DC98-59CCD360654A}"/>
            </a:ext>
          </a:extLst>
        </cdr:cNvPr>
        <cdr:cNvSpPr txBox="1"/>
      </cdr:nvSpPr>
      <cdr:spPr>
        <a:xfrm xmlns:a="http://schemas.openxmlformats.org/drawingml/2006/main">
          <a:off x="451286" y="769548"/>
          <a:ext cx="884082" cy="323855"/>
        </a:xfrm>
        <a:prstGeom xmlns:a="http://schemas.openxmlformats.org/drawingml/2006/main" prst="rect">
          <a:avLst/>
        </a:prstGeom>
        <a:solidFill xmlns:a="http://schemas.openxmlformats.org/drawingml/2006/main">
          <a:srgbClr val="51626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400" dirty="0">
              <a:solidFill>
                <a:srgbClr val="FFFFFF"/>
              </a:solidFill>
            </a:rPr>
            <a:t>+16,3%</a:t>
          </a:r>
        </a:p>
      </cdr:txBody>
    </cdr:sp>
  </cdr:relSizeAnchor>
  <cdr:relSizeAnchor xmlns:cdr="http://schemas.openxmlformats.org/drawingml/2006/chartDrawing">
    <cdr:from>
      <cdr:x>0.28333</cdr:x>
      <cdr:y>0.20784</cdr:y>
    </cdr:from>
    <cdr:to>
      <cdr:x>0.63688</cdr:x>
      <cdr:y>0.53464</cdr:y>
    </cdr:to>
    <cdr:cxnSp macro="">
      <cdr:nvCxnSpPr>
        <cdr:cNvPr id="5" name="Rechte verbindingslijn met pijl 4">
          <a:extLst xmlns:a="http://schemas.openxmlformats.org/drawingml/2006/main">
            <a:ext uri="{FF2B5EF4-FFF2-40B4-BE49-F238E27FC236}">
              <a16:creationId xmlns:a16="http://schemas.microsoft.com/office/drawing/2014/main" id="{D9511FD9-6F5B-405A-10E2-FE7A2AD18BBA}"/>
            </a:ext>
          </a:extLst>
        </cdr:cNvPr>
        <cdr:cNvCxnSpPr/>
      </cdr:nvCxnSpPr>
      <cdr:spPr>
        <a:xfrm xmlns:a="http://schemas.openxmlformats.org/drawingml/2006/main" flipV="1">
          <a:off x="809624" y="757239"/>
          <a:ext cx="1010263" cy="1190625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1">
              <a:lumMod val="65000"/>
              <a:lumOff val="3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E5EF459-9166-4472-90E3-92A797BC17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1A1342-3675-44D6-BA8B-152721E5C7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18038" y="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/>
          <a:lstStyle>
            <a:lvl1pPr algn="r">
              <a:defRPr sz="600"/>
            </a:lvl1pPr>
          </a:lstStyle>
          <a:p>
            <a:fld id="{36B88714-C312-477C-BA5C-589CDF46B1E2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35F219-2D57-488C-91E1-5766EFA86B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7814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 anchor="b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E20C36-B78E-43BA-98A6-1E2235E10E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18038" y="647814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 anchor="b"/>
          <a:lstStyle>
            <a:lvl1pPr algn="r">
              <a:defRPr sz="600"/>
            </a:lvl1pPr>
          </a:lstStyle>
          <a:p>
            <a:fld id="{90B43692-CC8E-4B69-900F-4FDEC1DC1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5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/>
          <a:lstStyle>
            <a:lvl1pPr algn="l">
              <a:defRPr sz="6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8038" y="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/>
          <a:lstStyle>
            <a:lvl1pPr algn="r">
              <a:defRPr sz="600"/>
            </a:lvl1pPr>
          </a:lstStyle>
          <a:p>
            <a:fld id="{7D37FF98-F3A4-AA40-B2FB-59EE9E68B2C2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719" tIns="24360" rIns="48719" bIns="2436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1557" y="3281670"/>
            <a:ext cx="7935587" cy="2686221"/>
          </a:xfrm>
          <a:prstGeom prst="rect">
            <a:avLst/>
          </a:prstGeom>
        </p:spPr>
        <p:txBody>
          <a:bodyPr vert="horz" lIns="48719" tIns="24360" rIns="48719" bIns="2436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7814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 anchor="b"/>
          <a:lstStyle>
            <a:lvl1pPr algn="l">
              <a:defRPr sz="6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8038" y="647814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 anchor="b"/>
          <a:lstStyle>
            <a:lvl1pPr algn="r">
              <a:defRPr sz="600"/>
            </a:lvl1pPr>
          </a:lstStyle>
          <a:p>
            <a:fld id="{528A8636-1DB6-8745-B416-CADDC63AB5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8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66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A8636-1DB6-8745-B416-CADDC63AB5A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158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07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22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02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A8636-1DB6-8745-B416-CADDC63AB5A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158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07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A8636-1DB6-8745-B416-CADDC63AB5A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158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07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D67D0B-2FD6-A34E-BB7E-A7472E608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" y="0"/>
            <a:ext cx="9143358" cy="5143139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3BDD84A-4F51-4E37-A296-3D8417FD9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4082" y="238224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GB" sz="2274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lvl="0" algn="r" defTabSz="415869" eaLnBrk="1" hangingPunct="1"/>
            <a:r>
              <a:rPr lang="nl-BE" dirty="0"/>
              <a:t>This is the title of the presentation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554F7C5E-8E0A-45AB-A519-B020AB8019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4082" y="296675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algn="r" defTabSz="415869" rtl="0" eaLnBrk="1" latinLnBrk="0" hangingPunct="1">
              <a:defRPr lang="en-GB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algn="r">
              <a:defRPr lang="nl-NL" sz="819" kern="1200" smtClean="0">
                <a:solidFill>
                  <a:schemeClr val="tx1"/>
                </a:solidFill>
              </a:defRPr>
            </a:lvl2pPr>
            <a:lvl3pPr algn="r">
              <a:defRPr lang="nl-NL" sz="819" kern="1200" smtClean="0">
                <a:solidFill>
                  <a:schemeClr val="tx1"/>
                </a:solidFill>
              </a:defRPr>
            </a:lvl3pPr>
            <a:lvl4pPr algn="r">
              <a:defRPr lang="nl-NL" sz="819" kern="1200" smtClean="0">
                <a:solidFill>
                  <a:schemeClr val="tx1"/>
                </a:solidFill>
              </a:defRPr>
            </a:lvl4pPr>
            <a:lvl5pPr algn="r">
              <a:defRPr lang="en-GB" sz="819" kern="1200">
                <a:solidFill>
                  <a:schemeClr val="tx1"/>
                </a:solidFill>
              </a:defRPr>
            </a:lvl5pPr>
          </a:lstStyle>
          <a:p>
            <a:pPr lvl="0" algn="r" defTabSz="457179" rtl="0" eaLnBrk="1" latinLnBrk="0" hangingPunct="0"/>
            <a:r>
              <a:rPr lang="en-GB" dirty="0"/>
              <a:t>This is the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1443F-CC45-457C-9FBB-BAFDB2747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4082" y="4258572"/>
            <a:ext cx="5024429" cy="2779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r" defTabSz="415869" rtl="0" eaLnBrk="1" latinLnBrk="0" hangingPunct="1">
              <a:defRPr lang="en-US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BE"/>
              <a:t>Date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6CF3B-1ED5-2A41-A0BE-946A13630C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21" y="239856"/>
            <a:ext cx="602038" cy="180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82F19-FE7D-0A49-8644-5045419038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_gre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488471-197D-9E45-B026-6BCA3542B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0046C-737D-674A-A5AB-0D36B7F81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18E91C5-445E-D043-81C3-1395737F8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382395"/>
            <a:ext cx="4326511" cy="367439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2274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divider 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672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90D29-EA93-6144-A592-DDA311CAF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02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A3ED06-4319-7046-8007-8134AEC17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E469EAC-C299-7365-10ED-E366921631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382395"/>
            <a:ext cx="4326511" cy="367439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2274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divider 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6003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14038A-956E-DC4B-9B68-C8EBC5352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5BD9C-0795-A74B-AD0A-7E9E3BD1E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8098BAE-A8F3-C775-FF11-7E66E5EAF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382395"/>
            <a:ext cx="4326511" cy="367439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2274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divider 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1533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e_re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4DF70A-EE72-4BC8-B40D-ECE4CE98F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b="4128"/>
          <a:stretch/>
        </p:blipFill>
        <p:spPr>
          <a:xfrm>
            <a:off x="0" y="0"/>
            <a:ext cx="6951945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98B64-1FB6-0541-9720-D8E80462F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F82F7-FD16-D444-BCB9-27AD89CE60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A25D90-5A05-DC46-B818-7104E5A22F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5380" y="2382395"/>
            <a:ext cx="3893131" cy="367439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2274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divider 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555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ace_re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4DF70A-EE72-4BC8-B40D-ECE4CE98F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r="4891" b="5769"/>
          <a:stretch/>
        </p:blipFill>
        <p:spPr>
          <a:xfrm>
            <a:off x="0" y="0"/>
            <a:ext cx="6348096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98B64-1FB6-0541-9720-D8E80462F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F82F7-FD16-D444-BCB9-27AD89CE60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A25D90-5A05-DC46-B818-7104E5A22F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5380" y="2382395"/>
            <a:ext cx="3893131" cy="367439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2274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divider 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0376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ce_re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009EDC-9699-7F46-9A37-EF4C35BDC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98B64-1FB6-0541-9720-D8E80462F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F82F7-FD16-D444-BCB9-27AD89CE60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F9FAF4-12F4-47C0-1986-095C84BFF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5380" y="2382395"/>
            <a:ext cx="3893131" cy="367439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2274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divider 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1417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ce_gre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innen, glimlachen&#10;&#10;Automatisch gegenereerde beschrijving">
            <a:extLst>
              <a:ext uri="{FF2B5EF4-FFF2-40B4-BE49-F238E27FC236}">
                <a16:creationId xmlns:a16="http://schemas.microsoft.com/office/drawing/2014/main" id="{FDBA3E12-67A0-5F41-ACF2-E91D69548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1AD8EC-F05E-0146-86FA-05084CAC5E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F6558-C95C-024A-B9AF-150B574167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83BF05-F0D1-396D-29A9-CC01382C27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5380" y="2382395"/>
            <a:ext cx="3893131" cy="367439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2274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divider 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204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ace_re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FC0F22-38AE-5A45-A60E-29EE0E449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6557EB-53B0-964E-8329-0FAEBAED1E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FB765-B2DB-DD4F-B557-7A9942629A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2E2ADF7-5F5F-14E4-BA7F-4B5926C95C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5380" y="2382395"/>
            <a:ext cx="3893131" cy="367439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2274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divider 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8619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e_r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741A51D7-D835-E86A-DCDD-C19A79F5F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r="4891" b="5769"/>
          <a:stretch/>
        </p:blipFill>
        <p:spPr>
          <a:xfrm>
            <a:off x="0" y="0"/>
            <a:ext cx="6348096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2F8F3C-5D7E-D644-A25D-92F0C56EF7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F9D0F3-BFC7-4034-A84B-C54DC159220C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9FA1063-1CC1-4BEF-B580-31EBE569A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0349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  <a:endParaRPr lang="nl-BE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5A11DB9-72CA-41FA-8B01-721AD1299A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0349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</a:t>
            </a:r>
            <a:r>
              <a:rPr lang="en-US" err="1"/>
              <a:t>eros</a:t>
            </a:r>
            <a:r>
              <a:rPr lang="en-US"/>
              <a:t>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</a:t>
            </a:r>
            <a:r>
              <a:rPr lang="en-US" err="1"/>
              <a:t>eros</a:t>
            </a:r>
            <a:r>
              <a:rPr lang="en-US"/>
              <a:t>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09071D-0926-4885-9F49-C906000EAFCC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E9383D-8246-9B4A-855E-2D5C75736E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07307E7-F8BE-C541-B6EF-BAC7E510FD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5059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ce_r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E81B6D-8EC8-5944-ACE0-2A0BAB4AC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2F8F3C-5D7E-D644-A25D-92F0C56EF7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F9D0F3-BFC7-4034-A84B-C54DC159220C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9FA1063-1CC1-4BEF-B580-31EBE569A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0343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  <a:endParaRPr lang="nl-BE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5A11DB9-72CA-41FA-8B01-721AD1299A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0343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</a:t>
            </a:r>
            <a:r>
              <a:rPr lang="en-US" err="1"/>
              <a:t>eros</a:t>
            </a:r>
            <a:r>
              <a:rPr lang="en-US"/>
              <a:t>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</a:t>
            </a:r>
            <a:r>
              <a:rPr lang="en-US" err="1"/>
              <a:t>eros</a:t>
            </a:r>
            <a:r>
              <a:rPr lang="en-US"/>
              <a:t>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09071D-0926-4885-9F49-C906000EAFCC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E9383D-8246-9B4A-855E-2D5C75736E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04E04F-F13D-284A-A8AF-FA52313700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1119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D67D0B-2FD6-A34E-BB7E-A7472E608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1127"/>
          <a:stretch/>
        </p:blipFill>
        <p:spPr>
          <a:xfrm>
            <a:off x="0" y="-105172"/>
            <a:ext cx="9144000" cy="5248672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3BDD84A-4F51-4E37-A296-3D8417FD9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4082" y="1601665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GB" sz="2274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lvl="0" algn="r" defTabSz="415869" eaLnBrk="1" hangingPunct="1"/>
            <a:r>
              <a:rPr lang="nl-BE" dirty="0"/>
              <a:t>This is the title of the presentation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554F7C5E-8E0A-45AB-A519-B020AB8019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4082" y="2186175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algn="r" defTabSz="415869" rtl="0" eaLnBrk="1" latinLnBrk="0" hangingPunct="1">
              <a:defRPr lang="en-GB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algn="r">
              <a:defRPr lang="nl-NL" sz="819" kern="1200" smtClean="0">
                <a:solidFill>
                  <a:schemeClr val="tx1"/>
                </a:solidFill>
              </a:defRPr>
            </a:lvl2pPr>
            <a:lvl3pPr algn="r">
              <a:defRPr lang="nl-NL" sz="819" kern="1200" smtClean="0">
                <a:solidFill>
                  <a:schemeClr val="tx1"/>
                </a:solidFill>
              </a:defRPr>
            </a:lvl3pPr>
            <a:lvl4pPr algn="r">
              <a:defRPr lang="nl-NL" sz="819" kern="1200" smtClean="0">
                <a:solidFill>
                  <a:schemeClr val="tx1"/>
                </a:solidFill>
              </a:defRPr>
            </a:lvl4pPr>
            <a:lvl5pPr algn="r">
              <a:defRPr lang="en-GB" sz="819" kern="1200">
                <a:solidFill>
                  <a:schemeClr val="tx1"/>
                </a:solidFill>
              </a:defRPr>
            </a:lvl5pPr>
          </a:lstStyle>
          <a:p>
            <a:pPr lvl="0" algn="r" defTabSz="457179" rtl="0" eaLnBrk="1" latinLnBrk="0" hangingPunct="0"/>
            <a:r>
              <a:rPr lang="en-GB" dirty="0"/>
              <a:t>This is the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1443F-CC45-457C-9FBB-BAFDB2747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4082" y="3477991"/>
            <a:ext cx="5024429" cy="2779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r" defTabSz="415869" rtl="0" eaLnBrk="1" latinLnBrk="0" hangingPunct="1">
              <a:defRPr lang="en-US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BE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16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_gre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E09E37-9B30-A14C-99FA-2D16D24E6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690A7-B29E-5A44-B75B-C054D522A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E013ED-1374-4969-88DE-80E546EDE1BF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ADA7E7-0D9B-4B6D-BDAD-40672F5D0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0341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  <a:endParaRPr lang="nl-BE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BE7DCA-450A-43F1-8349-E0D2BDAA5E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0341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</a:t>
            </a:r>
            <a:r>
              <a:rPr lang="en-US" err="1"/>
              <a:t>eros</a:t>
            </a:r>
            <a:r>
              <a:rPr lang="en-US"/>
              <a:t>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</a:t>
            </a:r>
            <a:r>
              <a:rPr lang="en-US" err="1"/>
              <a:t>eros</a:t>
            </a:r>
            <a:r>
              <a:rPr lang="en-US"/>
              <a:t>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855C24-E590-42BD-97EC-200CF740B260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B46D93-CC0E-4946-B055-B6635333D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8D4EA9-1AF1-C149-8D68-D3CD60E37D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7756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e_gre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A645230-31D4-A042-81D5-624EF6071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690A7-B29E-5A44-B75B-C054D522A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E013ED-1374-4969-88DE-80E546EDE1BF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85B34D-912D-42E6-BDBA-5C82A077A4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nl-BE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ADA7E7-0D9B-4B6D-BDAD-40672F5D0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0345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  <a:endParaRPr lang="nl-BE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BE7DCA-450A-43F1-8349-E0D2BDAA5E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0345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</a:t>
            </a:r>
            <a:r>
              <a:rPr lang="en-US" err="1"/>
              <a:t>eros</a:t>
            </a:r>
            <a:r>
              <a:rPr lang="en-US"/>
              <a:t>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</a:t>
            </a:r>
            <a:r>
              <a:rPr lang="en-US" err="1"/>
              <a:t>eros</a:t>
            </a:r>
            <a:r>
              <a:rPr lang="en-US"/>
              <a:t>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855C24-E590-42BD-97EC-200CF740B260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B46D93-CC0E-4946-B055-B6635333D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9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Dlogo_gre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56CE5E-8A4E-49E0-9256-968020B9F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-110728"/>
            <a:ext cx="9340850" cy="52542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2A6982-005F-4C5B-BB2B-0D43AA56BB2E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 dirty="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DB691D5-74A9-704D-B24D-C2F95C6872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7662" y="917772"/>
            <a:ext cx="4368250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chemeClr val="accent1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  <a:endParaRPr lang="nl-BE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927A6F7-98D2-0449-8E26-75C191507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7662" y="1678605"/>
            <a:ext cx="4368250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Maecenas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dolor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lacinia eros ac fermentum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porta </a:t>
            </a:r>
            <a:r>
              <a:rPr lang="en-US" dirty="0" err="1"/>
              <a:t>velit</a:t>
            </a:r>
            <a:r>
              <a:rPr lang="en-US" dirty="0"/>
              <a:t>. Duis porta dictum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pulvinar eros dictum </a:t>
            </a:r>
            <a:r>
              <a:rPr lang="en-US" dirty="0" err="1"/>
              <a:t>quis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sed ipsum id </a:t>
            </a:r>
            <a:r>
              <a:rPr lang="en-US" dirty="0" err="1"/>
              <a:t>fringilla</a:t>
            </a:r>
            <a:r>
              <a:rPr lang="en-US" dirty="0"/>
              <a:t>. Nam at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 cursus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auctor ligula. Donec </a:t>
            </a:r>
            <a:r>
              <a:rPr lang="en-US" dirty="0" err="1"/>
              <a:t>nulla</a:t>
            </a:r>
            <a:r>
              <a:rPr lang="en-US" dirty="0"/>
              <a:t> mi, </a:t>
            </a:r>
            <a:r>
              <a:rPr lang="en-US" dirty="0" err="1"/>
              <a:t>dapibus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vel, </a:t>
            </a:r>
            <a:r>
              <a:rPr lang="en-US" dirty="0" err="1"/>
              <a:t>tincidunt</a:t>
            </a:r>
            <a:r>
              <a:rPr lang="en-US" dirty="0"/>
              <a:t> vel nisi. Cras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sollicitudin</a:t>
            </a:r>
            <a:r>
              <a:rPr lang="en-US" dirty="0"/>
              <a:t> pulvinar.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congue</a:t>
            </a:r>
            <a:r>
              <a:rPr lang="en-US" dirty="0"/>
              <a:t> in dolor. Nam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ac auctor.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ligula, a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83DAFA-FF35-1D4D-A25F-397295D427F4}"/>
              </a:ext>
            </a:extLst>
          </p:cNvPr>
          <p:cNvCxnSpPr>
            <a:cxnSpLocks/>
          </p:cNvCxnSpPr>
          <p:nvPr userDrawn="1"/>
        </p:nvCxnSpPr>
        <p:spPr>
          <a:xfrm>
            <a:off x="4345843" y="474118"/>
            <a:ext cx="0" cy="234726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3DF0B40-E426-5A45-B4CC-868260BA3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0B6722C-2340-2E46-9A9C-36F269AE7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4471" y="437506"/>
            <a:ext cx="402645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37069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Dlogo_gre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374ABA-C756-7341-91A6-B5EA668F9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2A6982-005F-4C5B-BB2B-0D43AA56BB2E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DB691D5-74A9-704D-B24D-C2F95C6872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4047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chemeClr val="accent1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  <a:endParaRPr lang="nl-BE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927A6F7-98D2-0449-8E26-75C191507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4047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Maecenas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dolor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lacinia eros ac fermentum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porta </a:t>
            </a:r>
            <a:r>
              <a:rPr lang="en-US" dirty="0" err="1"/>
              <a:t>velit</a:t>
            </a:r>
            <a:r>
              <a:rPr lang="en-US" dirty="0"/>
              <a:t>. Duis porta dictum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pulvinar eros dictum </a:t>
            </a:r>
            <a:r>
              <a:rPr lang="en-US" dirty="0" err="1"/>
              <a:t>quis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sed ipsum id </a:t>
            </a:r>
            <a:r>
              <a:rPr lang="en-US" dirty="0" err="1"/>
              <a:t>fringilla</a:t>
            </a:r>
            <a:r>
              <a:rPr lang="en-US" dirty="0"/>
              <a:t>. Nam at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 cursus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auctor ligula. Donec </a:t>
            </a:r>
            <a:r>
              <a:rPr lang="en-US" dirty="0" err="1"/>
              <a:t>nulla</a:t>
            </a:r>
            <a:r>
              <a:rPr lang="en-US" dirty="0"/>
              <a:t> mi, </a:t>
            </a:r>
            <a:r>
              <a:rPr lang="en-US" dirty="0" err="1"/>
              <a:t>dapibus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vel, </a:t>
            </a:r>
            <a:r>
              <a:rPr lang="en-US" dirty="0" err="1"/>
              <a:t>tincidunt</a:t>
            </a:r>
            <a:r>
              <a:rPr lang="en-US" dirty="0"/>
              <a:t> vel nisi. Cras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sollicitudin</a:t>
            </a:r>
            <a:r>
              <a:rPr lang="en-US" dirty="0"/>
              <a:t> pulvinar.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congue</a:t>
            </a:r>
            <a:r>
              <a:rPr lang="en-US" dirty="0"/>
              <a:t> in dolor. Nam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ac auctor.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ligula, a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83DAFA-FF35-1D4D-A25F-397295D427F4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3DF0B40-E426-5A45-B4CC-868260BA3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0D9C2D-70A8-0445-B9C2-55F53040B1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1853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Dlogo_gre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B82C85-AB72-C041-AF37-AEE3C4E37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2A6982-005F-4C5B-BB2B-0D43AA56BB2E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DB691D5-74A9-704D-B24D-C2F95C6872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4049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chemeClr val="accent1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  <a:endParaRPr lang="nl-BE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927A6F7-98D2-0449-8E26-75C191507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4049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Maecenas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dolor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lacinia eros ac fermentum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porta </a:t>
            </a:r>
            <a:r>
              <a:rPr lang="en-US" dirty="0" err="1"/>
              <a:t>velit</a:t>
            </a:r>
            <a:r>
              <a:rPr lang="en-US" dirty="0"/>
              <a:t>. Duis porta dictum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pulvinar eros dictum </a:t>
            </a:r>
            <a:r>
              <a:rPr lang="en-US" dirty="0" err="1"/>
              <a:t>quis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sed ipsum id </a:t>
            </a:r>
            <a:r>
              <a:rPr lang="en-US" dirty="0" err="1"/>
              <a:t>fringilla</a:t>
            </a:r>
            <a:r>
              <a:rPr lang="en-US" dirty="0"/>
              <a:t>. Nam at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 cursus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auctor ligula. Donec </a:t>
            </a:r>
            <a:r>
              <a:rPr lang="en-US" dirty="0" err="1"/>
              <a:t>nulla</a:t>
            </a:r>
            <a:r>
              <a:rPr lang="en-US" dirty="0"/>
              <a:t> mi, </a:t>
            </a:r>
            <a:r>
              <a:rPr lang="en-US" dirty="0" err="1"/>
              <a:t>dapibus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vel, </a:t>
            </a:r>
            <a:r>
              <a:rPr lang="en-US" dirty="0" err="1"/>
              <a:t>tincidunt</a:t>
            </a:r>
            <a:r>
              <a:rPr lang="en-US" dirty="0"/>
              <a:t> vel nisi. Cras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sollicitudin</a:t>
            </a:r>
            <a:r>
              <a:rPr lang="en-US" dirty="0"/>
              <a:t> pulvinar.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congue</a:t>
            </a:r>
            <a:r>
              <a:rPr lang="en-US" dirty="0"/>
              <a:t> in dolor. Nam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ac auctor.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ligula, a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83DAFA-FF35-1D4D-A25F-397295D427F4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3DF0B40-E426-5A45-B4CC-868260BA3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AD8E0-812C-2D4A-86E0-FFE8A3710E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7653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Dlogo_r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96C2EC-247F-5644-A13B-FDB0317D7E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85B34D-912D-42E6-BDBA-5C82A077A4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nl-BE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ADA7E7-0D9B-4B6D-BDAD-40672F5D0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4047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chemeClr val="accent1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  <a:endParaRPr lang="nl-BE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BE7DCA-450A-43F1-8349-E0D2BDAA5E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4047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Maecenas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dolor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lacinia eros ac fermentum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porta </a:t>
            </a:r>
            <a:r>
              <a:rPr lang="en-US" dirty="0" err="1"/>
              <a:t>velit</a:t>
            </a:r>
            <a:r>
              <a:rPr lang="en-US" dirty="0"/>
              <a:t>. Duis porta dictum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pulvinar eros dictum </a:t>
            </a:r>
            <a:r>
              <a:rPr lang="en-US" dirty="0" err="1"/>
              <a:t>quis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sed ipsum id </a:t>
            </a:r>
            <a:r>
              <a:rPr lang="en-US" dirty="0" err="1"/>
              <a:t>fringilla</a:t>
            </a:r>
            <a:r>
              <a:rPr lang="en-US" dirty="0"/>
              <a:t>. Nam at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 cursus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auctor ligula. Donec </a:t>
            </a:r>
            <a:r>
              <a:rPr lang="en-US" dirty="0" err="1"/>
              <a:t>nulla</a:t>
            </a:r>
            <a:r>
              <a:rPr lang="en-US" dirty="0"/>
              <a:t> mi, </a:t>
            </a:r>
            <a:r>
              <a:rPr lang="en-US" dirty="0" err="1"/>
              <a:t>dapibus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vel, </a:t>
            </a:r>
            <a:r>
              <a:rPr lang="en-US" dirty="0" err="1"/>
              <a:t>tincidunt</a:t>
            </a:r>
            <a:r>
              <a:rPr lang="en-US" dirty="0"/>
              <a:t> vel nisi. Cras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sollicitudin</a:t>
            </a:r>
            <a:r>
              <a:rPr lang="en-US" dirty="0"/>
              <a:t> pulvinar.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congue</a:t>
            </a:r>
            <a:r>
              <a:rPr lang="en-US" dirty="0"/>
              <a:t> in dolor. Nam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ac auctor.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ligula, a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A06073-4A79-4F6F-A10D-C9F96673E4BF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5A8BCDB-9E71-42E7-9300-7126BB7061CA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755247-BFF5-AA40-B0D9-B4ADD74E4C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3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AF24B3-8A3F-47F7-9D22-52D09A261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0728"/>
            <a:ext cx="9340850" cy="5254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489648-D5E5-4BF1-BF52-C5F91611107F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B0120-9980-714C-A33C-B0B0590A7C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A791A8-036A-4F49-A054-969CD9935D3C}"/>
              </a:ext>
            </a:extLst>
          </p:cNvPr>
          <p:cNvCxnSpPr>
            <a:cxnSpLocks/>
          </p:cNvCxnSpPr>
          <p:nvPr userDrawn="1"/>
        </p:nvCxnSpPr>
        <p:spPr>
          <a:xfrm>
            <a:off x="485443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945A1D-9036-F747-9EDA-683ACEFC3D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483" y="1050617"/>
            <a:ext cx="8160311" cy="7227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092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2pPr>
            <a:lvl3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1092" kern="1200" dirty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878C9C5-1518-0048-A524-8BB9BD064A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484" y="1938630"/>
            <a:ext cx="8160310" cy="159488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819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Maecenas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dolor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lacinia eros ac fermentum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porta </a:t>
            </a:r>
            <a:r>
              <a:rPr lang="en-US" dirty="0" err="1"/>
              <a:t>velit</a:t>
            </a:r>
            <a:r>
              <a:rPr lang="en-US" dirty="0"/>
              <a:t>. Duis porta dictum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pulvinar eros dictum </a:t>
            </a:r>
            <a:r>
              <a:rPr lang="en-US" dirty="0" err="1"/>
              <a:t>quis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sed ipsum id </a:t>
            </a:r>
            <a:r>
              <a:rPr lang="en-US" dirty="0" err="1"/>
              <a:t>fringilla</a:t>
            </a:r>
            <a:r>
              <a:rPr lang="en-US" dirty="0"/>
              <a:t>. Nam at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 cursus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auctor ligula. Donec </a:t>
            </a:r>
            <a:r>
              <a:rPr lang="en-US" dirty="0" err="1"/>
              <a:t>nulla</a:t>
            </a:r>
            <a:r>
              <a:rPr lang="en-US" dirty="0"/>
              <a:t> mi, </a:t>
            </a:r>
            <a:r>
              <a:rPr lang="en-US" dirty="0" err="1"/>
              <a:t>dapibus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vel, </a:t>
            </a:r>
            <a:r>
              <a:rPr lang="en-US" dirty="0" err="1"/>
              <a:t>tincidunt</a:t>
            </a:r>
            <a:r>
              <a:rPr lang="en-US" dirty="0"/>
              <a:t> vel nisi. Cras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sollicitudin</a:t>
            </a:r>
            <a:r>
              <a:rPr lang="en-US" dirty="0"/>
              <a:t> pulvinar.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congue</a:t>
            </a:r>
            <a:r>
              <a:rPr lang="en-US" dirty="0"/>
              <a:t> in dolor. Nam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ac auctor.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ligula, a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ABFE98-29B5-B14E-AD72-461DF970DC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068" y="484726"/>
            <a:ext cx="7951723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406316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 userDrawn="1">
          <p15:clr>
            <a:srgbClr val="FBAE40"/>
          </p15:clr>
        </p15:guide>
        <p15:guide id="2" pos="342" userDrawn="1">
          <p15:clr>
            <a:srgbClr val="FBAE40"/>
          </p15:clr>
        </p15:guide>
        <p15:guide id="3" pos="561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ac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359721-6C5A-674E-93B3-ABFEB8543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489648-D5E5-4BF1-BF52-C5F91611107F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B0120-9980-714C-A33C-B0B0590A7C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A791A8-036A-4F49-A054-969CD9935D3C}"/>
              </a:ext>
            </a:extLst>
          </p:cNvPr>
          <p:cNvCxnSpPr>
            <a:cxnSpLocks/>
          </p:cNvCxnSpPr>
          <p:nvPr userDrawn="1"/>
        </p:nvCxnSpPr>
        <p:spPr>
          <a:xfrm>
            <a:off x="485443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945A1D-9036-F747-9EDA-683ACEFC3D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483" y="1050617"/>
            <a:ext cx="8160311" cy="7227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092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2pPr>
            <a:lvl3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1092" kern="1200" dirty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878C9C5-1518-0048-A524-8BB9BD064A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484" y="1938630"/>
            <a:ext cx="8160310" cy="159488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819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Maecenas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dolor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lacinia eros ac fermentum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porta </a:t>
            </a:r>
            <a:r>
              <a:rPr lang="en-US" dirty="0" err="1"/>
              <a:t>velit</a:t>
            </a:r>
            <a:r>
              <a:rPr lang="en-US" dirty="0"/>
              <a:t>. Duis porta dictum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pulvinar eros dictum </a:t>
            </a:r>
            <a:r>
              <a:rPr lang="en-US" dirty="0" err="1"/>
              <a:t>quis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sed ipsum id </a:t>
            </a:r>
            <a:r>
              <a:rPr lang="en-US" dirty="0" err="1"/>
              <a:t>fringilla</a:t>
            </a:r>
            <a:r>
              <a:rPr lang="en-US" dirty="0"/>
              <a:t>. Nam at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 cursus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auctor ligula. Donec </a:t>
            </a:r>
            <a:r>
              <a:rPr lang="en-US" dirty="0" err="1"/>
              <a:t>nulla</a:t>
            </a:r>
            <a:r>
              <a:rPr lang="en-US" dirty="0"/>
              <a:t> mi, </a:t>
            </a:r>
            <a:r>
              <a:rPr lang="en-US" dirty="0" err="1"/>
              <a:t>dapibus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vel, </a:t>
            </a:r>
            <a:r>
              <a:rPr lang="en-US" dirty="0" err="1"/>
              <a:t>tincidunt</a:t>
            </a:r>
            <a:r>
              <a:rPr lang="en-US" dirty="0"/>
              <a:t> vel nisi. Cras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sollicitudin</a:t>
            </a:r>
            <a:r>
              <a:rPr lang="en-US" dirty="0"/>
              <a:t> pulvinar.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congue</a:t>
            </a:r>
            <a:r>
              <a:rPr lang="en-US" dirty="0"/>
              <a:t> in dolor. Nam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ac auctor.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ligula, a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22AAF4E-DF14-1E4B-A249-954358CCE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068" y="484726"/>
            <a:ext cx="7951723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444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 userDrawn="1">
          <p15:clr>
            <a:srgbClr val="FBAE40"/>
          </p15:clr>
        </p15:guide>
        <p15:guide id="2" pos="342" userDrawn="1">
          <p15:clr>
            <a:srgbClr val="FBAE40"/>
          </p15:clr>
        </p15:guide>
        <p15:guide id="3" pos="561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c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kleding, persoon, poseren, haarstukje&#10;&#10;Automatisch gegenereerde beschrijving">
            <a:extLst>
              <a:ext uri="{FF2B5EF4-FFF2-40B4-BE49-F238E27FC236}">
                <a16:creationId xmlns:a16="http://schemas.microsoft.com/office/drawing/2014/main" id="{7B0E1CAC-75C1-C944-9E46-1462303E9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3" t="13016" b="75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D5B346-06AB-4BD3-A459-A5B829C57615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481B68-0448-3D45-A654-3A86EB6077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EDBF53-FE9D-224B-B4CD-D85CF0B9B4F6}"/>
              </a:ext>
            </a:extLst>
          </p:cNvPr>
          <p:cNvCxnSpPr>
            <a:cxnSpLocks/>
          </p:cNvCxnSpPr>
          <p:nvPr userDrawn="1"/>
        </p:nvCxnSpPr>
        <p:spPr>
          <a:xfrm>
            <a:off x="485443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FB80847-C984-D54A-BCAB-C565995C5B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483" y="1050617"/>
            <a:ext cx="8160311" cy="7227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092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2pPr>
            <a:lvl3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1092" kern="1200" dirty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3AF8191-4392-4241-8ECD-688C674185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484" y="1938630"/>
            <a:ext cx="8160310" cy="159488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819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Maecenas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dolor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lacinia eros ac fermentum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porta </a:t>
            </a:r>
            <a:r>
              <a:rPr lang="en-US" dirty="0" err="1"/>
              <a:t>velit</a:t>
            </a:r>
            <a:r>
              <a:rPr lang="en-US" dirty="0"/>
              <a:t>. Duis porta dictum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pulvinar eros dictum </a:t>
            </a:r>
            <a:r>
              <a:rPr lang="en-US" dirty="0" err="1"/>
              <a:t>quis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sed ipsum id </a:t>
            </a:r>
            <a:r>
              <a:rPr lang="en-US" dirty="0" err="1"/>
              <a:t>fringilla</a:t>
            </a:r>
            <a:r>
              <a:rPr lang="en-US" dirty="0"/>
              <a:t>. Nam at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 cursus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auctor ligula. Donec </a:t>
            </a:r>
            <a:r>
              <a:rPr lang="en-US" dirty="0" err="1"/>
              <a:t>nulla</a:t>
            </a:r>
            <a:r>
              <a:rPr lang="en-US" dirty="0"/>
              <a:t> mi, </a:t>
            </a:r>
            <a:r>
              <a:rPr lang="en-US" dirty="0" err="1"/>
              <a:t>dapibus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vel, </a:t>
            </a:r>
            <a:r>
              <a:rPr lang="en-US" dirty="0" err="1"/>
              <a:t>tincidunt</a:t>
            </a:r>
            <a:r>
              <a:rPr lang="en-US" dirty="0"/>
              <a:t> vel nisi. Cras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sollicitudin</a:t>
            </a:r>
            <a:r>
              <a:rPr lang="en-US" dirty="0"/>
              <a:t> pulvinar.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congue</a:t>
            </a:r>
            <a:r>
              <a:rPr lang="en-US" dirty="0"/>
              <a:t> in dolor. Nam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ac auctor.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ligula, a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7803BE-9126-FF4B-993A-C88210FE0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25" y="484726"/>
            <a:ext cx="7951723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1089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1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ac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6B094-7D45-D943-B20B-05F183413B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8E4F48-A1AC-4045-8A13-E18AE277B23F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164800-E31E-CD41-A2E9-CC303CEBE1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B5E727-EC7E-3847-9836-EC5E05DB00F7}"/>
              </a:ext>
            </a:extLst>
          </p:cNvPr>
          <p:cNvCxnSpPr>
            <a:cxnSpLocks/>
          </p:cNvCxnSpPr>
          <p:nvPr userDrawn="1"/>
        </p:nvCxnSpPr>
        <p:spPr>
          <a:xfrm>
            <a:off x="485443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561765-8E01-A341-A2F9-73EC33BFBE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068" y="484726"/>
            <a:ext cx="7951723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64370FA-5557-B04F-A824-B321109F83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483" y="1050617"/>
            <a:ext cx="8160311" cy="7227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092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2pPr>
            <a:lvl3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1092" kern="1200" dirty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A72649F-2E24-A549-A082-465B644E4B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484" y="1938630"/>
            <a:ext cx="8160310" cy="159488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819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Maecenas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dolor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lacinia eros ac fermentum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porta </a:t>
            </a:r>
            <a:r>
              <a:rPr lang="en-US" dirty="0" err="1"/>
              <a:t>velit</a:t>
            </a:r>
            <a:r>
              <a:rPr lang="en-US" dirty="0"/>
              <a:t>. Duis porta dictum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pulvinar eros dictum </a:t>
            </a:r>
            <a:r>
              <a:rPr lang="en-US" dirty="0" err="1"/>
              <a:t>quis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sed ipsum id </a:t>
            </a:r>
            <a:r>
              <a:rPr lang="en-US" dirty="0" err="1"/>
              <a:t>fringilla</a:t>
            </a:r>
            <a:r>
              <a:rPr lang="en-US" dirty="0"/>
              <a:t>. Nam at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 cursus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auctor ligula. Donec </a:t>
            </a:r>
            <a:r>
              <a:rPr lang="en-US" dirty="0" err="1"/>
              <a:t>nulla</a:t>
            </a:r>
            <a:r>
              <a:rPr lang="en-US" dirty="0"/>
              <a:t> mi, </a:t>
            </a:r>
            <a:r>
              <a:rPr lang="en-US" dirty="0" err="1"/>
              <a:t>dapibus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vel, </a:t>
            </a:r>
            <a:r>
              <a:rPr lang="en-US" dirty="0" err="1"/>
              <a:t>tincidunt</a:t>
            </a:r>
            <a:r>
              <a:rPr lang="en-US" dirty="0"/>
              <a:t> vel nisi. Cras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sollicitudin</a:t>
            </a:r>
            <a:r>
              <a:rPr lang="en-US" dirty="0"/>
              <a:t> pulvinar.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congue</a:t>
            </a:r>
            <a:r>
              <a:rPr lang="en-US" dirty="0"/>
              <a:t> in dolor. Nam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ac auctor.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ligula, a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91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 userDrawn="1">
          <p15:clr>
            <a:srgbClr val="FBAE40"/>
          </p15:clr>
        </p15:guide>
        <p15:guide id="2" pos="342" userDrawn="1">
          <p15:clr>
            <a:srgbClr val="FBAE40"/>
          </p15:clr>
        </p15:guide>
        <p15:guide id="3" pos="561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D67D0B-2FD6-A34E-BB7E-A7472E608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" y="361"/>
            <a:ext cx="9143358" cy="5143139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3BDD84A-4F51-4E37-A296-3D8417FD9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4082" y="238224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GB" sz="2274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lvl="0" algn="r" defTabSz="415869" eaLnBrk="1" hangingPunct="1"/>
            <a:r>
              <a:rPr lang="nl-BE" dirty="0"/>
              <a:t>This is the title of the presentation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554F7C5E-8E0A-45AB-A519-B020AB8019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4082" y="296675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algn="r" defTabSz="415869" rtl="0" eaLnBrk="1" latinLnBrk="0" hangingPunct="1">
              <a:defRPr lang="en-GB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algn="r">
              <a:defRPr lang="nl-NL" sz="819" kern="1200" smtClean="0">
                <a:solidFill>
                  <a:schemeClr val="tx1"/>
                </a:solidFill>
              </a:defRPr>
            </a:lvl2pPr>
            <a:lvl3pPr algn="r">
              <a:defRPr lang="nl-NL" sz="819" kern="1200" smtClean="0">
                <a:solidFill>
                  <a:schemeClr val="tx1"/>
                </a:solidFill>
              </a:defRPr>
            </a:lvl3pPr>
            <a:lvl4pPr algn="r">
              <a:defRPr lang="nl-NL" sz="819" kern="1200" smtClean="0">
                <a:solidFill>
                  <a:schemeClr val="tx1"/>
                </a:solidFill>
              </a:defRPr>
            </a:lvl4pPr>
            <a:lvl5pPr algn="r">
              <a:defRPr lang="en-GB" sz="819" kern="1200">
                <a:solidFill>
                  <a:schemeClr val="tx1"/>
                </a:solidFill>
              </a:defRPr>
            </a:lvl5pPr>
          </a:lstStyle>
          <a:p>
            <a:pPr lvl="0" algn="r" defTabSz="457179" rtl="0" eaLnBrk="1" latinLnBrk="0" hangingPunct="0"/>
            <a:r>
              <a:rPr lang="en-GB" dirty="0"/>
              <a:t>This is the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1443F-CC45-457C-9FBB-BAFDB2747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4082" y="4258572"/>
            <a:ext cx="5024429" cy="2779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r" defTabSz="415869" rtl="0" eaLnBrk="1" latinLnBrk="0" hangingPunct="1">
              <a:defRPr lang="en-US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BE"/>
              <a:t>Date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6CF3B-1ED5-2A41-A0BE-946A13630C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21" y="239856"/>
            <a:ext cx="602038" cy="180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82F19-FE7D-0A49-8644-5045419038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242892A-A020-C747-B0AE-2205A9191F6C}"/>
              </a:ext>
            </a:extLst>
          </p:cNvPr>
          <p:cNvSpPr txBox="1">
            <a:spLocks/>
          </p:cNvSpPr>
          <p:nvPr userDrawn="1"/>
        </p:nvSpPr>
        <p:spPr>
          <a:xfrm>
            <a:off x="7398834" y="429433"/>
            <a:ext cx="1499126" cy="320205"/>
          </a:xfrm>
          <a:prstGeom prst="rect">
            <a:avLst/>
          </a:prstGeom>
        </p:spPr>
        <p:txBody>
          <a:bodyPr vert="horz" lIns="41587" tIns="20793" rIns="41587" bIns="20793" rtlCol="0" anchor="ctr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800" kern="1200" baseline="0">
                <a:solidFill>
                  <a:schemeClr val="accent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361950" indent="-215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8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2pPr>
            <a:lvl3pPr marL="5429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6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3pPr>
            <a:lvl4pPr marL="714375" indent="-1270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4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4pPr>
            <a:lvl5pPr marL="10763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nl-BE" sz="1200" kern="1200" dirty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  <a:t>Note</a:t>
            </a:r>
            <a:b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</a:br>
            <a: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  <a:t>Comité de</a:t>
            </a:r>
            <a:b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</a:br>
            <a: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  <a:t>Direction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85417E9-DA60-8545-8FF9-5DB47DB6A102}"/>
              </a:ext>
            </a:extLst>
          </p:cNvPr>
          <p:cNvSpPr txBox="1">
            <a:spLocks/>
          </p:cNvSpPr>
          <p:nvPr userDrawn="1"/>
        </p:nvSpPr>
        <p:spPr>
          <a:xfrm>
            <a:off x="8262008" y="1061059"/>
            <a:ext cx="631748" cy="130486"/>
          </a:xfrm>
          <a:prstGeom prst="rect">
            <a:avLst/>
          </a:prstGeom>
        </p:spPr>
        <p:txBody>
          <a:bodyPr vert="horz" lIns="41587" tIns="20793" rIns="41587" bIns="20793" rtlCol="0" anchor="ctr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800" kern="1200" baseline="0">
                <a:solidFill>
                  <a:schemeClr val="accent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361950" indent="-215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8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2pPr>
            <a:lvl3pPr marL="5429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6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3pPr>
            <a:lvl4pPr marL="714375" indent="-1270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4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4pPr>
            <a:lvl5pPr marL="10763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nl-BE" sz="1200" kern="1200" dirty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819" b="0" i="0" dirty="0">
                <a:solidFill>
                  <a:srgbClr val="C30045"/>
                </a:solidFill>
                <a:latin typeface="Belfius21 Light" pitchFamily="2" charset="77"/>
              </a:rPr>
              <a:t>Décision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9B209C-60C9-B04F-A5A9-A91723A73A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123572" y="973714"/>
            <a:ext cx="720000" cy="0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8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D_red_background_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4830EF-78F7-AF43-BBBD-E64305DBC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C8F1E-0CDB-4527-B917-1EDC3E1ADE8E}"/>
              </a:ext>
            </a:extLst>
          </p:cNvPr>
          <p:cNvCxnSpPr>
            <a:cxnSpLocks/>
          </p:cNvCxnSpPr>
          <p:nvPr userDrawn="1"/>
        </p:nvCxnSpPr>
        <p:spPr>
          <a:xfrm>
            <a:off x="480845" y="523146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7D971-1118-45BC-81E6-B226D94F3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9470" y="484726"/>
            <a:ext cx="8209039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2313E-E3EE-4A39-B2CF-E3901409FC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845" y="1017445"/>
            <a:ext cx="3499118" cy="8758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1092" kern="1200" dirty="0" smtClean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2pPr>
            <a:lvl3pPr>
              <a:defRPr lang="en-US" sz="1092" kern="1200" dirty="0" smtClean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1092" kern="1200" dirty="0" smtClean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1092" kern="1200" dirty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6BB04-8031-48D4-9393-892E5CAC0F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845" y="2134373"/>
            <a:ext cx="3499118" cy="19255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910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910" kern="1200" dirty="0" smtClean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2pPr>
            <a:lvl3pPr>
              <a:defRPr lang="en-US" sz="910" kern="1200" dirty="0" smtClean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910" kern="1200" dirty="0" smtClean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910" kern="1200" dirty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42D52-7F4A-4480-8888-6D64488A1C77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8A8BE-D21B-B94B-BE69-390ACA312D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7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0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D_banner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7E33EA-96CB-E34A-ADCC-39FECF156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" y="0"/>
            <a:ext cx="2283885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FFE5C1-CD9A-4D5D-993F-7AD6C32478B9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25C918-7582-FE40-9601-125D17C3C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7B547CF-88FB-F547-B0A5-7E817388D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969" y="2439342"/>
            <a:ext cx="1812079" cy="287637"/>
          </a:xfrm>
          <a:prstGeom prst="rect">
            <a:avLst/>
          </a:prstGeom>
        </p:spPr>
        <p:txBody>
          <a:bodyPr anchor="ctr" anchorCtr="0"/>
          <a:lstStyle>
            <a:lvl1pPr marL="0" algn="r" defTabSz="415869" rtl="0" eaLnBrk="1" latinLnBrk="0" hangingPunct="1">
              <a:defRPr lang="en-US" sz="1455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r" defTabSz="415869" rtl="0" eaLnBrk="1" latinLnBrk="0" hangingPunct="1">
              <a:defRPr lang="nl-BE" sz="1455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Planning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7929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_title_no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2B380-EC70-B74E-B7E6-E15A8EE5D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60C708-AC80-4649-8326-C21B5154DB35}"/>
              </a:ext>
            </a:extLst>
          </p:cNvPr>
          <p:cNvCxnSpPr>
            <a:cxnSpLocks/>
          </p:cNvCxnSpPr>
          <p:nvPr userDrawn="1"/>
        </p:nvCxnSpPr>
        <p:spPr>
          <a:xfrm>
            <a:off x="484250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3165516-C472-489E-9BFC-67CA458D8464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1ACBEE-B8C6-F546-BA48-E94FD7A158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60A4B51-4690-EE49-ACCD-B8ECAA932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876" y="484726"/>
            <a:ext cx="593458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kern="120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368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1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e_title_no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2B380-EC70-B74E-B7E6-E15A8EE5D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60C708-AC80-4649-8326-C21B5154DB35}"/>
              </a:ext>
            </a:extLst>
          </p:cNvPr>
          <p:cNvCxnSpPr>
            <a:cxnSpLocks/>
          </p:cNvCxnSpPr>
          <p:nvPr userDrawn="1"/>
        </p:nvCxnSpPr>
        <p:spPr>
          <a:xfrm>
            <a:off x="484250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6D4275-605B-4502-9B64-CFD38B945C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876" y="484726"/>
            <a:ext cx="593458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65516-C472-489E-9BFC-67CA458D8464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1ACBEE-B8C6-F546-BA48-E94FD7A158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 userDrawn="1">
          <p15:clr>
            <a:srgbClr val="FBAE40"/>
          </p15:clr>
        </p15:guide>
        <p15:guide id="2" pos="342" userDrawn="1">
          <p15:clr>
            <a:srgbClr val="FBAE40"/>
          </p15:clr>
        </p15:guide>
        <p15:guide id="3" pos="561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_Graph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E45569-10CE-497B-A79A-85DBAA4CD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034" y="0"/>
            <a:ext cx="2283885" cy="51435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7D971-1118-45BC-81E6-B226D94F3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503" y="484726"/>
            <a:ext cx="575554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</a:t>
            </a:r>
            <a:endParaRPr lang="nl-BE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4B7117E-9FFB-4143-BC0C-842827CB6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760" y="484726"/>
            <a:ext cx="492742" cy="3076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lang="nl-BE" sz="1455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N°</a:t>
            </a:r>
            <a:endParaRPr lang="nl-B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F4804-58F6-466B-B3B0-F85BC1484165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DA3195-0422-48EA-ABF7-75B5953621DE}"/>
              </a:ext>
            </a:extLst>
          </p:cNvPr>
          <p:cNvCxnSpPr/>
          <p:nvPr userDrawn="1"/>
        </p:nvCxnSpPr>
        <p:spPr>
          <a:xfrm>
            <a:off x="800486" y="523146"/>
            <a:ext cx="0" cy="234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FEA81-9A00-46C2-A750-91CE1824B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7611" y="1403560"/>
            <a:ext cx="1810893" cy="245965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marR="0" indent="0" algn="ctr" defTabSz="41586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455"/>
              </a:spcAft>
              <a:buClrTx/>
              <a:buSzTx/>
              <a:buFontTx/>
              <a:buNone/>
              <a:tabLst/>
              <a:defRPr lang="en-US" sz="1092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en-US" sz="1092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en-US" sz="1092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nl-BE" sz="1092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sz="1092" dirty="0">
                <a:solidFill>
                  <a:srgbClr val="FFFFFF"/>
                </a:solidFill>
              </a:rPr>
              <a:t>Lorem ipsum </a:t>
            </a:r>
            <a:r>
              <a:rPr lang="en-GB" sz="1092" dirty="0" err="1">
                <a:solidFill>
                  <a:srgbClr val="FFFFFF"/>
                </a:solidFill>
              </a:rPr>
              <a:t>dolor</a:t>
            </a:r>
            <a:r>
              <a:rPr lang="en-GB" sz="1092" dirty="0">
                <a:solidFill>
                  <a:srgbClr val="FFFFFF"/>
                </a:solidFill>
              </a:rPr>
              <a:t> sit </a:t>
            </a:r>
            <a:r>
              <a:rPr lang="en-GB" sz="1092" dirty="0" err="1">
                <a:solidFill>
                  <a:srgbClr val="FFFFFF"/>
                </a:solidFill>
              </a:rPr>
              <a:t>amet</a:t>
            </a:r>
            <a:r>
              <a:rPr lang="en-GB" sz="1092" dirty="0">
                <a:solidFill>
                  <a:srgbClr val="FFFFFF"/>
                </a:solidFill>
              </a:rPr>
              <a:t>, </a:t>
            </a:r>
            <a:r>
              <a:rPr lang="en-GB" sz="1092" dirty="0" err="1">
                <a:solidFill>
                  <a:srgbClr val="FFFFFF"/>
                </a:solidFill>
              </a:rPr>
              <a:t>consectetur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adipiscing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elit</a:t>
            </a:r>
            <a:r>
              <a:rPr lang="en-GB" sz="1092" dirty="0">
                <a:solidFill>
                  <a:srgbClr val="FFFFFF"/>
                </a:solidFill>
              </a:rPr>
              <a:t>. </a:t>
            </a:r>
            <a:r>
              <a:rPr lang="en-GB" sz="1092" dirty="0" err="1">
                <a:solidFill>
                  <a:srgbClr val="FFFFFF"/>
                </a:solidFill>
              </a:rPr>
              <a:t>Sed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elementum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erat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vel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sapien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sodales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tempor</a:t>
            </a:r>
            <a:r>
              <a:rPr lang="en-GB" sz="1092" dirty="0">
                <a:solidFill>
                  <a:srgbClr val="FFFFFF"/>
                </a:solidFill>
              </a:rPr>
              <a:t>. Maecenas </a:t>
            </a:r>
            <a:r>
              <a:rPr lang="en-GB" sz="1092" dirty="0" err="1">
                <a:solidFill>
                  <a:srgbClr val="FFFFFF"/>
                </a:solidFill>
              </a:rPr>
              <a:t>tincidunt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sagittis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nunc</a:t>
            </a:r>
            <a:r>
              <a:rPr lang="en-GB" sz="1092" dirty="0">
                <a:solidFill>
                  <a:srgbClr val="FFFFFF"/>
                </a:solidFill>
              </a:rPr>
              <a:t>, </a:t>
            </a:r>
            <a:r>
              <a:rPr lang="en-GB" sz="1092" dirty="0" err="1">
                <a:solidFill>
                  <a:srgbClr val="FFFFFF"/>
                </a:solidFill>
              </a:rPr>
              <a:t>consequat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consectetur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dolor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aliquam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eu</a:t>
            </a:r>
            <a:r>
              <a:rPr lang="en-GB" sz="1092" dirty="0">
                <a:solidFill>
                  <a:srgbClr val="FFFFFF"/>
                </a:solidFill>
              </a:rPr>
              <a:t>. </a:t>
            </a:r>
            <a:endParaRPr lang="nl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9279D-6263-494C-9199-413712916C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28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41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_Graph_no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7D971-1118-45BC-81E6-B226D94F3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503" y="484726"/>
            <a:ext cx="800399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</a:t>
            </a:r>
            <a:endParaRPr lang="nl-BE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4B7117E-9FFB-4143-BC0C-842827CB6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760" y="484726"/>
            <a:ext cx="492742" cy="3076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lang="nl-BE" sz="1455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N°</a:t>
            </a:r>
            <a:endParaRPr lang="nl-B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F4804-58F6-466B-B3B0-F85BC1484165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DA3195-0422-48EA-ABF7-75B5953621DE}"/>
              </a:ext>
            </a:extLst>
          </p:cNvPr>
          <p:cNvCxnSpPr/>
          <p:nvPr userDrawn="1"/>
        </p:nvCxnSpPr>
        <p:spPr>
          <a:xfrm>
            <a:off x="800486" y="523146"/>
            <a:ext cx="0" cy="234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75487E6-6D36-E741-9975-3EF2E1CD3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1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_Graph_explanatio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AFF390-1E4E-42D8-BAE3-6AD56E50E3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011" y="2198"/>
            <a:ext cx="2281932" cy="513910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7D971-1118-45BC-81E6-B226D94F3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503" y="484726"/>
            <a:ext cx="578153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</a:t>
            </a:r>
            <a:endParaRPr lang="nl-BE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4B7117E-9FFB-4143-BC0C-842827CB6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760" y="484726"/>
            <a:ext cx="492742" cy="3076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lang="nl-BE" sz="1455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N°</a:t>
            </a:r>
            <a:endParaRPr lang="nl-B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F4804-58F6-466B-B3B0-F85BC1484165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DA3195-0422-48EA-ABF7-75B5953621DE}"/>
              </a:ext>
            </a:extLst>
          </p:cNvPr>
          <p:cNvCxnSpPr/>
          <p:nvPr userDrawn="1"/>
        </p:nvCxnSpPr>
        <p:spPr>
          <a:xfrm>
            <a:off x="800486" y="523146"/>
            <a:ext cx="0" cy="234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FEA81-9A00-46C2-A750-91CE1824B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7611" y="1403560"/>
            <a:ext cx="1810893" cy="24158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marR="0" indent="0" algn="ctr" defTabSz="41586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455"/>
              </a:spcAft>
              <a:buClrTx/>
              <a:buSzTx/>
              <a:buFontTx/>
              <a:buNone/>
              <a:tabLst/>
              <a:defRPr lang="en-US" sz="1092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en-US" sz="1092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en-US" sz="1092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nl-BE" sz="1092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sz="1092" dirty="0">
                <a:solidFill>
                  <a:srgbClr val="FFFFFF"/>
                </a:solidFill>
              </a:rPr>
              <a:t>Lorem ipsum </a:t>
            </a:r>
            <a:r>
              <a:rPr lang="en-GB" sz="1092" dirty="0" err="1">
                <a:solidFill>
                  <a:srgbClr val="FFFFFF"/>
                </a:solidFill>
              </a:rPr>
              <a:t>dolor</a:t>
            </a:r>
            <a:r>
              <a:rPr lang="en-GB" sz="1092" dirty="0">
                <a:solidFill>
                  <a:srgbClr val="FFFFFF"/>
                </a:solidFill>
              </a:rPr>
              <a:t> sit </a:t>
            </a:r>
            <a:r>
              <a:rPr lang="en-GB" sz="1092" dirty="0" err="1">
                <a:solidFill>
                  <a:srgbClr val="FFFFFF"/>
                </a:solidFill>
              </a:rPr>
              <a:t>amet</a:t>
            </a:r>
            <a:r>
              <a:rPr lang="en-GB" sz="1092" dirty="0">
                <a:solidFill>
                  <a:srgbClr val="FFFFFF"/>
                </a:solidFill>
              </a:rPr>
              <a:t>, </a:t>
            </a:r>
            <a:r>
              <a:rPr lang="en-GB" sz="1092" dirty="0" err="1">
                <a:solidFill>
                  <a:srgbClr val="FFFFFF"/>
                </a:solidFill>
              </a:rPr>
              <a:t>consectetur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adipiscing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elit</a:t>
            </a:r>
            <a:r>
              <a:rPr lang="en-GB" sz="1092" dirty="0">
                <a:solidFill>
                  <a:srgbClr val="FFFFFF"/>
                </a:solidFill>
              </a:rPr>
              <a:t>. </a:t>
            </a:r>
            <a:r>
              <a:rPr lang="en-GB" sz="1092" dirty="0" err="1">
                <a:solidFill>
                  <a:srgbClr val="FFFFFF"/>
                </a:solidFill>
              </a:rPr>
              <a:t>Sed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elementum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erat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vel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sapien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sodales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tempor</a:t>
            </a:r>
            <a:r>
              <a:rPr lang="en-GB" sz="1092" dirty="0">
                <a:solidFill>
                  <a:srgbClr val="FFFFFF"/>
                </a:solidFill>
              </a:rPr>
              <a:t>. Maecenas </a:t>
            </a:r>
            <a:r>
              <a:rPr lang="en-GB" sz="1092" dirty="0" err="1">
                <a:solidFill>
                  <a:srgbClr val="FFFFFF"/>
                </a:solidFill>
              </a:rPr>
              <a:t>tincidunt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sagittis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nunc</a:t>
            </a:r>
            <a:r>
              <a:rPr lang="en-GB" sz="1092" dirty="0">
                <a:solidFill>
                  <a:srgbClr val="FFFFFF"/>
                </a:solidFill>
              </a:rPr>
              <a:t>, </a:t>
            </a:r>
            <a:r>
              <a:rPr lang="en-GB" sz="1092" dirty="0" err="1">
                <a:solidFill>
                  <a:srgbClr val="FFFFFF"/>
                </a:solidFill>
              </a:rPr>
              <a:t>consequat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consectetur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dolor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aliquam</a:t>
            </a:r>
            <a:r>
              <a:rPr lang="en-GB" sz="1092" dirty="0">
                <a:solidFill>
                  <a:srgbClr val="FFFFFF"/>
                </a:solidFill>
              </a:rPr>
              <a:t> </a:t>
            </a:r>
            <a:r>
              <a:rPr lang="en-GB" sz="1092" dirty="0" err="1">
                <a:solidFill>
                  <a:srgbClr val="FFFFFF"/>
                </a:solidFill>
              </a:rPr>
              <a:t>eu</a:t>
            </a:r>
            <a:r>
              <a:rPr lang="en-GB" sz="1092" dirty="0">
                <a:solidFill>
                  <a:srgbClr val="FFFFFF"/>
                </a:solidFill>
              </a:rPr>
              <a:t>. </a:t>
            </a:r>
            <a:endParaRPr lang="nl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D6AA5-3720-5E4F-8EFA-A5E9DC611E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1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41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D_grey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EA581B9-1F42-F54C-8984-E5AC090B5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1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C8F1E-0CDB-4527-B917-1EDC3E1ADE8E}"/>
              </a:ext>
            </a:extLst>
          </p:cNvPr>
          <p:cNvCxnSpPr>
            <a:cxnSpLocks/>
          </p:cNvCxnSpPr>
          <p:nvPr userDrawn="1"/>
        </p:nvCxnSpPr>
        <p:spPr>
          <a:xfrm>
            <a:off x="480845" y="484726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7D971-1118-45BC-81E6-B226D94F3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9470" y="484726"/>
            <a:ext cx="8209039" cy="3079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nl-BE" sz="1455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B341B8-3707-4139-A922-BC2C2AEC566B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7" name="Picture 6" descr="Icon, rectangle&#10;&#10;Description automatically generated">
            <a:extLst>
              <a:ext uri="{FF2B5EF4-FFF2-40B4-BE49-F238E27FC236}">
                <a16:creationId xmlns:a16="http://schemas.microsoft.com/office/drawing/2014/main" id="{960629D7-99C7-1842-8EA5-631E2E3284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341" y="4775745"/>
            <a:ext cx="192170" cy="130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D5CB7-7BBC-824D-9E35-20F0857ACD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" y="361"/>
            <a:ext cx="9143358" cy="514313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AEDA48-9CA2-6842-A1AA-8DEE0028B658}"/>
              </a:ext>
            </a:extLst>
          </p:cNvPr>
          <p:cNvCxnSpPr>
            <a:cxnSpLocks/>
          </p:cNvCxnSpPr>
          <p:nvPr userDrawn="1"/>
        </p:nvCxnSpPr>
        <p:spPr>
          <a:xfrm>
            <a:off x="484250" y="523146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6C28ACD-C075-CE43-A5B1-25B169CF6E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876" y="484726"/>
            <a:ext cx="593458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F0A3C2-2BE8-C545-A822-51A5865B1E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2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1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_banner_righ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92C871-7AAE-42FA-BF0A-CA2F5413B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011" y="2198"/>
            <a:ext cx="2281932" cy="51391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C8F1E-0CDB-4527-B917-1EDC3E1ADE8E}"/>
              </a:ext>
            </a:extLst>
          </p:cNvPr>
          <p:cNvCxnSpPr>
            <a:cxnSpLocks/>
          </p:cNvCxnSpPr>
          <p:nvPr userDrawn="1"/>
        </p:nvCxnSpPr>
        <p:spPr>
          <a:xfrm>
            <a:off x="480845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EF4804-58F6-466B-B3B0-F85BC1484165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4330CC-0E3B-9141-B282-DCF9AD7C4B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42177A7-19BB-A04E-8DE4-1A2191F591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876" y="484726"/>
            <a:ext cx="593458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A5C48E49-67D0-E54A-A994-F401C9BC6D4B}"/>
              </a:ext>
            </a:extLst>
          </p:cNvPr>
          <p:cNvSpPr/>
          <p:nvPr userDrawn="1"/>
        </p:nvSpPr>
        <p:spPr>
          <a:xfrm>
            <a:off x="484625" y="1194968"/>
            <a:ext cx="2395199" cy="3474354"/>
          </a:xfrm>
          <a:prstGeom prst="roundRect">
            <a:avLst>
              <a:gd name="adj" fmla="val 2821"/>
            </a:avLst>
          </a:prstGeom>
          <a:solidFill>
            <a:srgbClr val="FFFFFF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72"/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6A3CE2C3-B8CD-E84E-88C8-A4AA59BF327D}"/>
              </a:ext>
            </a:extLst>
          </p:cNvPr>
          <p:cNvSpPr/>
          <p:nvPr userDrawn="1"/>
        </p:nvSpPr>
        <p:spPr>
          <a:xfrm>
            <a:off x="3374401" y="1194968"/>
            <a:ext cx="2395199" cy="3474354"/>
          </a:xfrm>
          <a:prstGeom prst="roundRect">
            <a:avLst>
              <a:gd name="adj" fmla="val 2821"/>
            </a:avLst>
          </a:prstGeom>
          <a:solidFill>
            <a:srgbClr val="FFFFFF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72" b="0" i="0">
              <a:latin typeface="Belfius21 Light" pitchFamily="2" charset="77"/>
            </a:endParaRP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0DF8F8F5-E06F-5947-8F61-60491CF2AFF2}"/>
              </a:ext>
            </a:extLst>
          </p:cNvPr>
          <p:cNvSpPr/>
          <p:nvPr userDrawn="1"/>
        </p:nvSpPr>
        <p:spPr>
          <a:xfrm>
            <a:off x="6264177" y="1194968"/>
            <a:ext cx="2395199" cy="3474354"/>
          </a:xfrm>
          <a:prstGeom prst="roundRect">
            <a:avLst>
              <a:gd name="adj" fmla="val 2821"/>
            </a:avLst>
          </a:prstGeom>
          <a:solidFill>
            <a:srgbClr val="FFFFFF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72" b="0" i="0">
              <a:latin typeface="Belfius21 Light" pitchFamily="2" charset="77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C5BD946-111A-C74E-B493-B75547440A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609" y="1407927"/>
            <a:ext cx="703662" cy="2187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da-DK" sz="1092" b="0" i="0" kern="1200" dirty="0">
                <a:solidFill>
                  <a:srgbClr val="C30045"/>
                </a:solidFill>
                <a:latin typeface="Belfius21 Light" pitchFamily="2" charset="77"/>
              </a:defRPr>
            </a:lvl1pPr>
          </a:lstStyle>
          <a:p>
            <a:pPr lvl="0" algn="ctr" defTabSz="415869" rtl="0" eaLnBrk="1" latinLnBrk="0" hangingPunct="1"/>
            <a:r>
              <a:rPr lang="da-DK" dirty="0"/>
              <a:t>Title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EC6F5ED-8074-4D4F-B676-05DA57605A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20169" y="1407927"/>
            <a:ext cx="703662" cy="2187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da-DK" sz="1092" kern="1200" dirty="0">
                <a:solidFill>
                  <a:srgbClr val="C30045"/>
                </a:solidFill>
              </a:defRPr>
            </a:lvl1pPr>
          </a:lstStyle>
          <a:p>
            <a:pPr lvl="0" algn="ctr" defTabSz="415869" rtl="0" eaLnBrk="1" latinLnBrk="0" hangingPunct="1"/>
            <a:r>
              <a:rPr lang="da-DK" dirty="0"/>
              <a:t>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D2877B0-A982-B444-95BD-F672D61AE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945" y="1407927"/>
            <a:ext cx="703662" cy="2187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da-DK" sz="1092" b="0" i="0" kern="1200" dirty="0">
                <a:solidFill>
                  <a:srgbClr val="C30045"/>
                </a:solidFill>
                <a:latin typeface="Belfius21 Light" pitchFamily="2" charset="77"/>
              </a:defRPr>
            </a:lvl1pPr>
          </a:lstStyle>
          <a:p>
            <a:pPr lvl="0" algn="ctr" defTabSz="415869" rtl="0" eaLnBrk="1" latinLnBrk="0" hangingPunct="1"/>
            <a:r>
              <a:rPr lang="da-DK" dirty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6A66958-AA4D-E948-99AA-7F5867B3D5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864" y="1827546"/>
            <a:ext cx="1859149" cy="517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910" b="0" i="0" kern="1200" dirty="0">
                <a:solidFill>
                  <a:srgbClr val="535353"/>
                </a:solidFill>
                <a:latin typeface="Belfius21 Light" pitchFamily="2" charset="77"/>
              </a:defRPr>
            </a:lvl1pPr>
          </a:lstStyle>
          <a:p>
            <a:pPr algn="ctr"/>
            <a:r>
              <a:rPr lang="nl-NL" sz="910" dirty="0" err="1">
                <a:solidFill>
                  <a:srgbClr val="535353"/>
                </a:solidFill>
              </a:rPr>
              <a:t>Lorem</a:t>
            </a:r>
            <a:r>
              <a:rPr lang="nl-NL" sz="910" dirty="0">
                <a:solidFill>
                  <a:srgbClr val="535353"/>
                </a:solidFill>
              </a:rPr>
              <a:t> </a:t>
            </a:r>
            <a:r>
              <a:rPr lang="nl-NL" sz="910" dirty="0" err="1">
                <a:solidFill>
                  <a:srgbClr val="535353"/>
                </a:solidFill>
              </a:rPr>
              <a:t>ipsum</a:t>
            </a:r>
            <a:r>
              <a:rPr lang="nl-NL" sz="910" dirty="0">
                <a:solidFill>
                  <a:srgbClr val="535353"/>
                </a:solidFill>
              </a:rPr>
              <a:t> </a:t>
            </a:r>
            <a:br>
              <a:rPr lang="nl-NL" sz="910" dirty="0">
                <a:solidFill>
                  <a:srgbClr val="535353"/>
                </a:solidFill>
              </a:rPr>
            </a:br>
            <a:r>
              <a:rPr lang="nl-NL" sz="910" dirty="0" err="1">
                <a:solidFill>
                  <a:srgbClr val="535353"/>
                </a:solidFill>
              </a:rPr>
              <a:t>dolor</a:t>
            </a:r>
            <a:r>
              <a:rPr lang="nl-NL" sz="910" dirty="0">
                <a:solidFill>
                  <a:srgbClr val="535353"/>
                </a:solidFill>
              </a:rPr>
              <a:t> </a:t>
            </a:r>
            <a:r>
              <a:rPr lang="nl-NL" sz="910" dirty="0" err="1">
                <a:solidFill>
                  <a:srgbClr val="535353"/>
                </a:solidFill>
              </a:rPr>
              <a:t>sit</a:t>
            </a:r>
            <a:r>
              <a:rPr lang="nl-NL" sz="910" dirty="0">
                <a:solidFill>
                  <a:srgbClr val="535353"/>
                </a:solidFill>
              </a:rPr>
              <a:t> </a:t>
            </a:r>
            <a:r>
              <a:rPr lang="nl-NL" sz="910" dirty="0" err="1">
                <a:solidFill>
                  <a:srgbClr val="535353"/>
                </a:solidFill>
              </a:rPr>
              <a:t>amet</a:t>
            </a:r>
            <a:endParaRPr lang="nl-NL" sz="910" dirty="0">
              <a:solidFill>
                <a:srgbClr val="535353"/>
              </a:solidFill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40A1213-AB74-1442-AAD3-CD48083CE3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2425" y="1827546"/>
            <a:ext cx="1859149" cy="517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910" b="0" i="0" kern="1200" dirty="0">
                <a:solidFill>
                  <a:srgbClr val="535353"/>
                </a:solidFill>
                <a:latin typeface="Belfius21 Light" pitchFamily="2" charset="77"/>
              </a:defRPr>
            </a:lvl1pPr>
          </a:lstStyle>
          <a:p>
            <a:pPr algn="ctr"/>
            <a:r>
              <a:rPr lang="nl-NL" sz="910" dirty="0" err="1">
                <a:solidFill>
                  <a:srgbClr val="535353"/>
                </a:solidFill>
              </a:rPr>
              <a:t>Lorem</a:t>
            </a:r>
            <a:r>
              <a:rPr lang="nl-NL" sz="910" dirty="0">
                <a:solidFill>
                  <a:srgbClr val="535353"/>
                </a:solidFill>
              </a:rPr>
              <a:t> </a:t>
            </a:r>
            <a:r>
              <a:rPr lang="nl-NL" sz="910" dirty="0" err="1">
                <a:solidFill>
                  <a:srgbClr val="535353"/>
                </a:solidFill>
              </a:rPr>
              <a:t>ipsum</a:t>
            </a:r>
            <a:r>
              <a:rPr lang="nl-NL" sz="910" dirty="0">
                <a:solidFill>
                  <a:srgbClr val="535353"/>
                </a:solidFill>
              </a:rPr>
              <a:t> </a:t>
            </a:r>
            <a:br>
              <a:rPr lang="nl-NL" sz="910" dirty="0">
                <a:solidFill>
                  <a:srgbClr val="535353"/>
                </a:solidFill>
              </a:rPr>
            </a:br>
            <a:r>
              <a:rPr lang="nl-NL" sz="910" dirty="0" err="1">
                <a:solidFill>
                  <a:srgbClr val="535353"/>
                </a:solidFill>
              </a:rPr>
              <a:t>dolor</a:t>
            </a:r>
            <a:r>
              <a:rPr lang="nl-NL" sz="910" dirty="0">
                <a:solidFill>
                  <a:srgbClr val="535353"/>
                </a:solidFill>
              </a:rPr>
              <a:t> </a:t>
            </a:r>
            <a:r>
              <a:rPr lang="nl-NL" sz="910" dirty="0" err="1">
                <a:solidFill>
                  <a:srgbClr val="535353"/>
                </a:solidFill>
              </a:rPr>
              <a:t>sit</a:t>
            </a:r>
            <a:r>
              <a:rPr lang="nl-NL" sz="910" dirty="0">
                <a:solidFill>
                  <a:srgbClr val="535353"/>
                </a:solidFill>
              </a:rPr>
              <a:t> </a:t>
            </a:r>
            <a:r>
              <a:rPr lang="nl-NL" sz="910" dirty="0" err="1">
                <a:solidFill>
                  <a:srgbClr val="535353"/>
                </a:solidFill>
              </a:rPr>
              <a:t>amet</a:t>
            </a:r>
            <a:endParaRPr lang="nl-NL" sz="910" dirty="0">
              <a:solidFill>
                <a:srgbClr val="535353"/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30F196D-18D7-ED47-8DE7-F0FC798938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2987" y="1827546"/>
            <a:ext cx="1859149" cy="517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910" b="0" i="0" kern="1200" dirty="0">
                <a:solidFill>
                  <a:srgbClr val="535353"/>
                </a:solidFill>
                <a:latin typeface="Belfius21 Light" pitchFamily="2" charset="77"/>
              </a:defRPr>
            </a:lvl1pPr>
          </a:lstStyle>
          <a:p>
            <a:pPr algn="ctr"/>
            <a:r>
              <a:rPr lang="nl-NL" sz="910" dirty="0" err="1">
                <a:solidFill>
                  <a:srgbClr val="535353"/>
                </a:solidFill>
              </a:rPr>
              <a:t>Lorem</a:t>
            </a:r>
            <a:r>
              <a:rPr lang="nl-NL" sz="910" dirty="0">
                <a:solidFill>
                  <a:srgbClr val="535353"/>
                </a:solidFill>
              </a:rPr>
              <a:t> </a:t>
            </a:r>
            <a:r>
              <a:rPr lang="nl-NL" sz="910" dirty="0" err="1">
                <a:solidFill>
                  <a:srgbClr val="535353"/>
                </a:solidFill>
              </a:rPr>
              <a:t>ipsum</a:t>
            </a:r>
            <a:r>
              <a:rPr lang="nl-NL" sz="910" dirty="0">
                <a:solidFill>
                  <a:srgbClr val="535353"/>
                </a:solidFill>
              </a:rPr>
              <a:t> </a:t>
            </a:r>
            <a:br>
              <a:rPr lang="nl-NL" sz="910" dirty="0">
                <a:solidFill>
                  <a:srgbClr val="535353"/>
                </a:solidFill>
              </a:rPr>
            </a:br>
            <a:r>
              <a:rPr lang="nl-NL" sz="910" dirty="0" err="1">
                <a:solidFill>
                  <a:srgbClr val="535353"/>
                </a:solidFill>
              </a:rPr>
              <a:t>dolor</a:t>
            </a:r>
            <a:r>
              <a:rPr lang="nl-NL" sz="910" dirty="0">
                <a:solidFill>
                  <a:srgbClr val="535353"/>
                </a:solidFill>
              </a:rPr>
              <a:t> </a:t>
            </a:r>
            <a:r>
              <a:rPr lang="nl-NL" sz="910" dirty="0" err="1">
                <a:solidFill>
                  <a:srgbClr val="535353"/>
                </a:solidFill>
              </a:rPr>
              <a:t>sit</a:t>
            </a:r>
            <a:r>
              <a:rPr lang="nl-NL" sz="910" dirty="0">
                <a:solidFill>
                  <a:srgbClr val="535353"/>
                </a:solidFill>
              </a:rPr>
              <a:t> </a:t>
            </a:r>
            <a:r>
              <a:rPr lang="nl-NL" sz="910" dirty="0" err="1">
                <a:solidFill>
                  <a:srgbClr val="535353"/>
                </a:solidFill>
              </a:rPr>
              <a:t>amet</a:t>
            </a:r>
            <a:endParaRPr lang="nl-NL" sz="910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82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41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_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869932-F864-AD45-8F03-A9A9B70B44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" y="0"/>
            <a:ext cx="2283885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E61BD-1848-4289-8E44-EFE206B84DE1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82B58-7DD7-914A-8860-133AEE9BD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F76B344-A8BB-EA4A-821C-DA6BB486B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969" y="2439342"/>
            <a:ext cx="1812079" cy="287637"/>
          </a:xfrm>
          <a:prstGeom prst="rect">
            <a:avLst/>
          </a:prstGeom>
        </p:spPr>
        <p:txBody>
          <a:bodyPr anchor="ctr" anchorCtr="0"/>
          <a:lstStyle>
            <a:lvl1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r" defTabSz="415869" rtl="0" eaLnBrk="1" latinLnBrk="0" hangingPunct="1">
              <a:defRPr lang="nl-BE" sz="1455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Key figures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6329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D67D0B-2FD6-A34E-BB7E-A7472E608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" y="361"/>
            <a:ext cx="9143358" cy="5143139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3BDD84A-4F51-4E37-A296-3D8417FD9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4082" y="238224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GB" sz="2274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lvl="0" algn="r" defTabSz="415869" eaLnBrk="1" hangingPunct="1"/>
            <a:r>
              <a:rPr lang="nl-BE" dirty="0"/>
              <a:t>This is the title of the presentation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554F7C5E-8E0A-45AB-A519-B020AB8019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4082" y="296675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algn="r" defTabSz="415869" rtl="0" eaLnBrk="1" latinLnBrk="0" hangingPunct="1">
              <a:defRPr lang="en-GB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algn="r">
              <a:defRPr lang="nl-NL" sz="819" kern="1200" smtClean="0">
                <a:solidFill>
                  <a:schemeClr val="tx1"/>
                </a:solidFill>
              </a:defRPr>
            </a:lvl2pPr>
            <a:lvl3pPr algn="r">
              <a:defRPr lang="nl-NL" sz="819" kern="1200" smtClean="0">
                <a:solidFill>
                  <a:schemeClr val="tx1"/>
                </a:solidFill>
              </a:defRPr>
            </a:lvl3pPr>
            <a:lvl4pPr algn="r">
              <a:defRPr lang="nl-NL" sz="819" kern="1200" smtClean="0">
                <a:solidFill>
                  <a:schemeClr val="tx1"/>
                </a:solidFill>
              </a:defRPr>
            </a:lvl4pPr>
            <a:lvl5pPr algn="r">
              <a:defRPr lang="en-GB" sz="819" kern="1200">
                <a:solidFill>
                  <a:schemeClr val="tx1"/>
                </a:solidFill>
              </a:defRPr>
            </a:lvl5pPr>
          </a:lstStyle>
          <a:p>
            <a:pPr lvl="0" algn="r" defTabSz="457179" rtl="0" eaLnBrk="1" latinLnBrk="0" hangingPunct="0"/>
            <a:r>
              <a:rPr lang="en-GB" dirty="0"/>
              <a:t>This is the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1443F-CC45-457C-9FBB-BAFDB2747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4082" y="4258572"/>
            <a:ext cx="5024429" cy="2779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r" defTabSz="415869" rtl="0" eaLnBrk="1" latinLnBrk="0" hangingPunct="1">
              <a:defRPr lang="en-US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BE"/>
              <a:t>Date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6CF3B-1ED5-2A41-A0BE-946A13630C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21" y="239856"/>
            <a:ext cx="602038" cy="180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82F19-FE7D-0A49-8644-5045419038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54CF501-5FDF-1E42-9757-AF028DECE176}"/>
              </a:ext>
            </a:extLst>
          </p:cNvPr>
          <p:cNvSpPr txBox="1">
            <a:spLocks/>
          </p:cNvSpPr>
          <p:nvPr userDrawn="1"/>
        </p:nvSpPr>
        <p:spPr>
          <a:xfrm>
            <a:off x="7398834" y="429433"/>
            <a:ext cx="1499126" cy="320205"/>
          </a:xfrm>
          <a:prstGeom prst="rect">
            <a:avLst/>
          </a:prstGeom>
        </p:spPr>
        <p:txBody>
          <a:bodyPr vert="horz" lIns="41587" tIns="20793" rIns="41587" bIns="20793" rtlCol="0" anchor="ctr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800" kern="1200" baseline="0">
                <a:solidFill>
                  <a:schemeClr val="accent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361950" indent="-215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8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2pPr>
            <a:lvl3pPr marL="5429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6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3pPr>
            <a:lvl4pPr marL="714375" indent="-1270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4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4pPr>
            <a:lvl5pPr marL="10763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nl-BE" sz="1200" kern="1200" dirty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  <a:t>Note</a:t>
            </a:r>
            <a:b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</a:br>
            <a: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  <a:t>Comité de</a:t>
            </a:r>
            <a:b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</a:br>
            <a: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  <a:t>Direction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1EC358-E80F-6C47-BBCC-D852C09AAA1A}"/>
              </a:ext>
            </a:extLst>
          </p:cNvPr>
          <p:cNvCxnSpPr>
            <a:cxnSpLocks/>
          </p:cNvCxnSpPr>
          <p:nvPr userDrawn="1"/>
        </p:nvCxnSpPr>
        <p:spPr>
          <a:xfrm flipH="1">
            <a:off x="8123572" y="973714"/>
            <a:ext cx="720000" cy="0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1BB93DB-229A-D94B-941C-7F52CD164BBD}"/>
              </a:ext>
            </a:extLst>
          </p:cNvPr>
          <p:cNvSpPr txBox="1">
            <a:spLocks/>
          </p:cNvSpPr>
          <p:nvPr userDrawn="1"/>
        </p:nvSpPr>
        <p:spPr>
          <a:xfrm>
            <a:off x="7981406" y="1085007"/>
            <a:ext cx="912350" cy="89606"/>
          </a:xfrm>
          <a:prstGeom prst="rect">
            <a:avLst/>
          </a:prstGeom>
        </p:spPr>
        <p:txBody>
          <a:bodyPr vert="horz" lIns="41587" tIns="20793" rIns="41587" bIns="20793" rtlCol="0" anchor="ctr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800" kern="1200" baseline="0">
                <a:solidFill>
                  <a:schemeClr val="accent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361950" indent="-215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8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2pPr>
            <a:lvl3pPr marL="5429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6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3pPr>
            <a:lvl4pPr marL="714375" indent="-1270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4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4pPr>
            <a:lvl5pPr marL="10763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nl-BE" sz="1200" kern="1200" dirty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819" b="0" i="0" dirty="0">
                <a:solidFill>
                  <a:srgbClr val="C30045"/>
                </a:solidFill>
                <a:latin typeface="Belfius21 Light" pitchFamily="2" charset="77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78903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banner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AE12D5B-69FA-DD4A-812D-DC60B2CD5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" y="0"/>
            <a:ext cx="2283885" cy="51435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C8F1E-0CDB-4527-B917-1EDC3E1ADE8E}"/>
              </a:ext>
            </a:extLst>
          </p:cNvPr>
          <p:cNvCxnSpPr>
            <a:cxnSpLocks/>
          </p:cNvCxnSpPr>
          <p:nvPr userDrawn="1"/>
        </p:nvCxnSpPr>
        <p:spPr>
          <a:xfrm>
            <a:off x="2768286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7D971-1118-45BC-81E6-B226D94F3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6912" y="484726"/>
            <a:ext cx="593458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AE5C0-3750-408A-91AA-A633CD93C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702" y="2439342"/>
            <a:ext cx="1547346" cy="287637"/>
          </a:xfrm>
          <a:prstGeom prst="rect">
            <a:avLst/>
          </a:prstGeom>
        </p:spPr>
        <p:txBody>
          <a:bodyPr anchor="ctr" anchorCtr="0"/>
          <a:lstStyle>
            <a:lvl1pPr marL="0" algn="r" defTabSz="415869" rtl="0" eaLnBrk="1" latinLnBrk="0" hangingPunct="1">
              <a:defRPr lang="en-US" sz="1455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r" defTabSz="415869" rtl="0" eaLnBrk="1" latinLnBrk="0" hangingPunct="1">
              <a:defRPr lang="nl-BE" sz="1455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</a:t>
            </a:r>
            <a:endParaRPr lang="nl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183CE-D5DD-41FE-81F6-34CFB125D136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‹#›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D98750-6381-9A40-9EDA-9099591D6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8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1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C8F1E-0CDB-4527-B917-1EDC3E1ADE8E}"/>
              </a:ext>
            </a:extLst>
          </p:cNvPr>
          <p:cNvCxnSpPr>
            <a:cxnSpLocks/>
          </p:cNvCxnSpPr>
          <p:nvPr userDrawn="1"/>
        </p:nvCxnSpPr>
        <p:spPr>
          <a:xfrm>
            <a:off x="480845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EF4804-58F6-466B-B3B0-F85BC1484165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b="0" i="0" smtClean="0">
                <a:solidFill>
                  <a:srgbClr val="535353"/>
                </a:solidFill>
                <a:latin typeface="Belfius21 Light" pitchFamily="2" charset="77"/>
              </a:rPr>
              <a:pPr algn="ctr"/>
              <a:t>‹#›</a:t>
            </a:fld>
            <a:endParaRPr lang="nl-BE" sz="910" b="0" i="0" dirty="0">
              <a:solidFill>
                <a:srgbClr val="535353"/>
              </a:solidFill>
              <a:latin typeface="Belfius21 Light" pitchFamily="2" charset="77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2A23161-D218-4D72-981C-171577E84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845" y="1119929"/>
            <a:ext cx="8430656" cy="7227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092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1092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2pPr>
            <a:lvl3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1092" kern="1200" dirty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nl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C04C42-74ED-CD44-BD87-E7E973B805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0CF1D16-C80F-7043-8831-FF0B8AA07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876" y="484726"/>
            <a:ext cx="593458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415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1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9AF0A-F58F-7F4B-BBFA-9A9283A34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" y="361"/>
            <a:ext cx="9143358" cy="5143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85427-F18C-5540-A163-7DC538EFB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E98005-1936-8C47-BF17-1DFD4DA435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21" y="4725379"/>
            <a:ext cx="602038" cy="180137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6D0A9E3-E243-9E4E-ADFA-99CA3450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9825" y="2382395"/>
            <a:ext cx="3618808" cy="4319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2270" b="0" i="0" kern="1200" dirty="0">
                <a:solidFill>
                  <a:srgbClr val="FFFFFF"/>
                </a:solidFill>
                <a:latin typeface="Belfius21 Light" pitchFamily="2" charset="77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74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</a:t>
            </a:r>
            <a:r>
              <a:rPr kumimoji="0" lang="nl-NL" sz="227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274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endParaRPr kumimoji="0" lang="nl-NL" sz="22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86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78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522-7D31-4AC9-947F-128D47676FD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EACD-6426-4F39-911C-8990F3EF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80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522-7D31-4AC9-947F-128D47676FD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EACD-6426-4F39-911C-8990F3EF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D67D0B-2FD6-A34E-BB7E-A7472E608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" y="0"/>
            <a:ext cx="9143358" cy="5143139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3BDD84A-4F51-4E37-A296-3D8417FD9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4082" y="238224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GB" sz="2274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lvl="0" algn="r" defTabSz="415869" eaLnBrk="1" hangingPunct="1"/>
            <a:r>
              <a:rPr lang="nl-BE" dirty="0"/>
              <a:t>This is the title of the presentation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554F7C5E-8E0A-45AB-A519-B020AB8019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4082" y="296675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algn="r" defTabSz="415869" rtl="0" eaLnBrk="1" latinLnBrk="0" hangingPunct="1">
              <a:defRPr lang="en-GB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algn="r">
              <a:defRPr lang="nl-NL" sz="819" kern="1200" smtClean="0">
                <a:solidFill>
                  <a:schemeClr val="tx1"/>
                </a:solidFill>
              </a:defRPr>
            </a:lvl2pPr>
            <a:lvl3pPr algn="r">
              <a:defRPr lang="nl-NL" sz="819" kern="1200" smtClean="0">
                <a:solidFill>
                  <a:schemeClr val="tx1"/>
                </a:solidFill>
              </a:defRPr>
            </a:lvl3pPr>
            <a:lvl4pPr algn="r">
              <a:defRPr lang="nl-NL" sz="819" kern="1200" smtClean="0">
                <a:solidFill>
                  <a:schemeClr val="tx1"/>
                </a:solidFill>
              </a:defRPr>
            </a:lvl4pPr>
            <a:lvl5pPr algn="r">
              <a:defRPr lang="en-GB" sz="819" kern="1200">
                <a:solidFill>
                  <a:schemeClr val="tx1"/>
                </a:solidFill>
              </a:defRPr>
            </a:lvl5pPr>
          </a:lstStyle>
          <a:p>
            <a:pPr lvl="0" algn="r" defTabSz="457179" rtl="0" eaLnBrk="1" latinLnBrk="0" hangingPunct="0"/>
            <a:r>
              <a:rPr lang="en-GB" dirty="0"/>
              <a:t>This is the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1443F-CC45-457C-9FBB-BAFDB2747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4082" y="4258572"/>
            <a:ext cx="5024429" cy="2779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r" defTabSz="415869" rtl="0" eaLnBrk="1" latinLnBrk="0" hangingPunct="1">
              <a:defRPr lang="en-US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BE"/>
              <a:t>Date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6CF3B-1ED5-2A41-A0BE-946A13630C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21" y="239856"/>
            <a:ext cx="602038" cy="180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82F19-FE7D-0A49-8644-5045419038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64CA480-4D23-B947-B06A-3BD128E855E0}"/>
              </a:ext>
            </a:extLst>
          </p:cNvPr>
          <p:cNvSpPr txBox="1">
            <a:spLocks/>
          </p:cNvSpPr>
          <p:nvPr userDrawn="1"/>
        </p:nvSpPr>
        <p:spPr>
          <a:xfrm>
            <a:off x="7398834" y="429433"/>
            <a:ext cx="1499126" cy="320205"/>
          </a:xfrm>
          <a:prstGeom prst="rect">
            <a:avLst/>
          </a:prstGeom>
        </p:spPr>
        <p:txBody>
          <a:bodyPr vert="horz" lIns="41587" tIns="20793" rIns="41587" bIns="20793" rtlCol="0" anchor="ctr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800" kern="1200" baseline="0">
                <a:solidFill>
                  <a:schemeClr val="accent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361950" indent="-215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8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2pPr>
            <a:lvl3pPr marL="5429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6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3pPr>
            <a:lvl4pPr marL="714375" indent="-1270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4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4pPr>
            <a:lvl5pPr marL="10763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nl-BE" sz="1200" kern="1200" dirty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  <a:t>Note</a:t>
            </a:r>
            <a:b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</a:br>
            <a: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  <a:t>Comité de</a:t>
            </a:r>
            <a:b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</a:br>
            <a:r>
              <a:rPr lang="fr-FR" sz="1273" b="0" i="0" dirty="0">
                <a:solidFill>
                  <a:srgbClr val="C30144"/>
                </a:solidFill>
                <a:latin typeface="Belfius21 Light" pitchFamily="2" charset="77"/>
              </a:rPr>
              <a:t>Direction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DA289B-8A4B-064D-A913-17051FA43492}"/>
              </a:ext>
            </a:extLst>
          </p:cNvPr>
          <p:cNvCxnSpPr>
            <a:cxnSpLocks/>
          </p:cNvCxnSpPr>
          <p:nvPr userDrawn="1"/>
        </p:nvCxnSpPr>
        <p:spPr>
          <a:xfrm flipH="1">
            <a:off x="8123572" y="973714"/>
            <a:ext cx="720000" cy="0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F39A74EF-E6F3-364B-B84C-42F867F58D49}"/>
              </a:ext>
            </a:extLst>
          </p:cNvPr>
          <p:cNvSpPr txBox="1">
            <a:spLocks/>
          </p:cNvSpPr>
          <p:nvPr userDrawn="1"/>
        </p:nvSpPr>
        <p:spPr>
          <a:xfrm>
            <a:off x="7760492" y="1073718"/>
            <a:ext cx="1133264" cy="111303"/>
          </a:xfrm>
          <a:prstGeom prst="rect">
            <a:avLst/>
          </a:prstGeom>
        </p:spPr>
        <p:txBody>
          <a:bodyPr vert="horz" lIns="41587" tIns="20793" rIns="41587" bIns="20793" rtlCol="0" anchor="ctr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800" kern="1200" baseline="0">
                <a:solidFill>
                  <a:schemeClr val="accent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361950" indent="-215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8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2pPr>
            <a:lvl3pPr marL="5429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6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3pPr>
            <a:lvl4pPr marL="714375" indent="-1270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4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4pPr>
            <a:lvl5pPr marL="10763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nl-BE" sz="1200" kern="1200" dirty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819" b="0" i="0" dirty="0">
                <a:solidFill>
                  <a:srgbClr val="C30045"/>
                </a:solidFill>
                <a:latin typeface="Belfius21 Light" pitchFamily="2" charset="77"/>
              </a:rPr>
              <a:t>Learning &amp; sharing</a:t>
            </a:r>
          </a:p>
        </p:txBody>
      </p:sp>
    </p:spTree>
    <p:extLst>
      <p:ext uri="{BB962C8B-B14F-4D97-AF65-F5344CB8AC3E}">
        <p14:creationId xmlns:p14="http://schemas.microsoft.com/office/powerpoint/2010/main" val="707749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98CFE1-A2E3-364B-AA15-52149E3D43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" y="0"/>
            <a:ext cx="2283885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C1D95-3B0D-F84F-B7F9-38E56C2A4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ACB09B6-69E6-1246-82AD-DA51F2FFF6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969" y="2439342"/>
            <a:ext cx="1812079" cy="287637"/>
          </a:xfrm>
          <a:prstGeom prst="rect">
            <a:avLst/>
          </a:prstGeom>
        </p:spPr>
        <p:txBody>
          <a:bodyPr anchor="ctr" anchorCtr="0"/>
          <a:lstStyle>
            <a:lvl1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r" defTabSz="415869" rtl="0" eaLnBrk="1" latinLnBrk="0" hangingPunct="1">
              <a:defRPr lang="nl-BE" sz="1455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Table of contents</a:t>
            </a:r>
            <a:endParaRPr lang="nl-B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A38DCB-1E45-7B41-A3CE-235C37794305}"/>
              </a:ext>
            </a:extLst>
          </p:cNvPr>
          <p:cNvCxnSpPr>
            <a:cxnSpLocks/>
          </p:cNvCxnSpPr>
          <p:nvPr userDrawn="1"/>
        </p:nvCxnSpPr>
        <p:spPr>
          <a:xfrm>
            <a:off x="3096240" y="1684699"/>
            <a:ext cx="0" cy="1778609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ADE8384-746F-B84F-BD3F-BA9B86EB7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2205" y="1672948"/>
            <a:ext cx="244329" cy="1972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GB" sz="1092" kern="1200" dirty="0" smtClean="0">
                <a:solidFill>
                  <a:schemeClr val="tx1"/>
                </a:solidFill>
                <a:latin typeface="Belfius Montserrat Medium" panose="00000600000000000000" pitchFamily="50" charset="0"/>
              </a:defRPr>
            </a:lvl1pPr>
            <a:lvl2pPr>
              <a:defRPr lang="en-GB" sz="819" kern="1200" dirty="0" smtClean="0">
                <a:solidFill>
                  <a:schemeClr val="tx1"/>
                </a:solidFill>
              </a:defRPr>
            </a:lvl2pPr>
            <a:lvl3pPr>
              <a:defRPr lang="en-GB" sz="819" kern="1200" dirty="0" smtClean="0">
                <a:solidFill>
                  <a:schemeClr val="tx1"/>
                </a:solidFill>
              </a:defRPr>
            </a:lvl3pPr>
            <a:lvl4pPr>
              <a:defRPr lang="en-GB" sz="819" kern="1200" dirty="0" smtClean="0">
                <a:solidFill>
                  <a:schemeClr val="tx1"/>
                </a:solidFill>
              </a:defRPr>
            </a:lvl4pPr>
            <a:lvl5pPr>
              <a:defRPr lang="en-BE" sz="819" kern="1200" dirty="0">
                <a:solidFill>
                  <a:schemeClr val="tx1"/>
                </a:solidFill>
              </a:defRPr>
            </a:lvl5pPr>
          </a:lstStyle>
          <a:p>
            <a:pPr lvl="0" algn="r" defTabSz="415869" rtl="0" eaLnBrk="1" latinLnBrk="0" hangingPunct="1">
              <a:spcAft>
                <a:spcPts val="1182"/>
              </a:spcAft>
            </a:pPr>
            <a:r>
              <a:rPr lang="en-GB" dirty="0"/>
              <a:t>1</a:t>
            </a:r>
          </a:p>
          <a:p>
            <a:pPr lvl="0" algn="r" defTabSz="415869" rtl="0" eaLnBrk="1" latinLnBrk="0" hangingPunct="1">
              <a:spcAft>
                <a:spcPts val="1182"/>
              </a:spcAft>
            </a:pPr>
            <a:r>
              <a:rPr lang="en-GB" dirty="0"/>
              <a:t>2</a:t>
            </a:r>
          </a:p>
          <a:p>
            <a:pPr lvl="0" algn="r" defTabSz="415869" rtl="0" eaLnBrk="1" latinLnBrk="0" hangingPunct="1">
              <a:spcAft>
                <a:spcPts val="1182"/>
              </a:spcAft>
            </a:pPr>
            <a:r>
              <a:rPr lang="en-GB" dirty="0"/>
              <a:t>3</a:t>
            </a:r>
          </a:p>
          <a:p>
            <a:pPr lvl="0" algn="r" defTabSz="415869" rtl="0" eaLnBrk="1" latinLnBrk="0" hangingPunct="1">
              <a:spcAft>
                <a:spcPts val="1182"/>
              </a:spcAft>
            </a:pPr>
            <a:r>
              <a:rPr lang="en-GB" dirty="0"/>
              <a:t>4</a:t>
            </a:r>
          </a:p>
          <a:p>
            <a:pPr lvl="0" algn="r" defTabSz="415869" rtl="0" eaLnBrk="1" latinLnBrk="0" hangingPunct="1">
              <a:spcAft>
                <a:spcPts val="1182"/>
              </a:spcAft>
            </a:pPr>
            <a:r>
              <a:rPr lang="en-GB" dirty="0"/>
              <a:t>5</a:t>
            </a:r>
          </a:p>
          <a:p>
            <a:pPr lvl="0" algn="r" defTabSz="415869" rtl="0" eaLnBrk="1" latinLnBrk="0" hangingPunct="1">
              <a:spcAft>
                <a:spcPts val="1182"/>
              </a:spcAft>
            </a:pPr>
            <a:r>
              <a:rPr lang="en-GB" dirty="0"/>
              <a:t>6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FC605E6-4A7F-9D45-B1B6-3CEB489E95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5038" y="1672947"/>
            <a:ext cx="4157870" cy="1972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GB" sz="1092" kern="1200" dirty="0" smtClean="0">
                <a:solidFill>
                  <a:schemeClr val="tx1"/>
                </a:solidFill>
              </a:defRPr>
            </a:lvl1pPr>
          </a:lstStyle>
          <a:p>
            <a:pPr>
              <a:spcAft>
                <a:spcPts val="1182"/>
              </a:spcAft>
            </a:pPr>
            <a:r>
              <a:rPr lang="nl-NL" sz="1092" dirty="0" err="1"/>
              <a:t>Lorem</a:t>
            </a:r>
            <a:r>
              <a:rPr lang="nl-NL" sz="1092" dirty="0"/>
              <a:t> </a:t>
            </a:r>
            <a:r>
              <a:rPr lang="nl-NL" sz="1092" dirty="0" err="1"/>
              <a:t>ipsum</a:t>
            </a:r>
            <a:endParaRPr lang="nl-NL" sz="1092" dirty="0"/>
          </a:p>
          <a:p>
            <a:pPr>
              <a:spcAft>
                <a:spcPts val="1182"/>
              </a:spcAft>
            </a:pPr>
            <a:r>
              <a:rPr lang="nl-NL" sz="1092" dirty="0" err="1"/>
              <a:t>Lorem</a:t>
            </a:r>
            <a:r>
              <a:rPr lang="nl-NL" sz="1092" dirty="0"/>
              <a:t> </a:t>
            </a:r>
            <a:r>
              <a:rPr lang="nl-NL" sz="1092" dirty="0" err="1"/>
              <a:t>ipsum</a:t>
            </a:r>
            <a:r>
              <a:rPr lang="nl-NL" sz="1092" dirty="0"/>
              <a:t> </a:t>
            </a:r>
            <a:r>
              <a:rPr lang="nl-NL" sz="1092" dirty="0" err="1"/>
              <a:t>dolor</a:t>
            </a:r>
            <a:r>
              <a:rPr lang="nl-NL" sz="1092" dirty="0"/>
              <a:t> </a:t>
            </a:r>
            <a:r>
              <a:rPr lang="nl-NL" sz="1092" dirty="0" err="1"/>
              <a:t>sit</a:t>
            </a:r>
            <a:r>
              <a:rPr lang="nl-NL" sz="1092" dirty="0"/>
              <a:t> </a:t>
            </a:r>
            <a:r>
              <a:rPr lang="nl-NL" sz="1092" dirty="0" err="1"/>
              <a:t>amet</a:t>
            </a:r>
            <a:endParaRPr lang="nl-NL" sz="1092" dirty="0"/>
          </a:p>
          <a:p>
            <a:pPr>
              <a:spcAft>
                <a:spcPts val="1182"/>
              </a:spcAft>
            </a:pPr>
            <a:r>
              <a:rPr lang="nl-NL" sz="1092" dirty="0" err="1"/>
              <a:t>Lorem</a:t>
            </a:r>
            <a:r>
              <a:rPr lang="nl-NL" sz="1092" dirty="0"/>
              <a:t> </a:t>
            </a:r>
            <a:r>
              <a:rPr lang="nl-NL" sz="1092" dirty="0" err="1"/>
              <a:t>ipsum</a:t>
            </a:r>
            <a:endParaRPr lang="nl-NL" sz="1092" dirty="0"/>
          </a:p>
          <a:p>
            <a:pPr>
              <a:spcAft>
                <a:spcPts val="1182"/>
              </a:spcAft>
            </a:pPr>
            <a:r>
              <a:rPr lang="nl-NL" sz="1092" dirty="0" err="1"/>
              <a:t>Lorem</a:t>
            </a:r>
            <a:r>
              <a:rPr lang="nl-NL" sz="1092" dirty="0"/>
              <a:t> </a:t>
            </a:r>
            <a:r>
              <a:rPr lang="nl-NL" sz="1092" dirty="0" err="1"/>
              <a:t>ipsum</a:t>
            </a:r>
            <a:r>
              <a:rPr lang="nl-NL" sz="1092" dirty="0"/>
              <a:t> </a:t>
            </a:r>
            <a:r>
              <a:rPr lang="nl-NL" sz="1092" dirty="0" err="1"/>
              <a:t>dolor</a:t>
            </a:r>
            <a:r>
              <a:rPr lang="nl-NL" sz="1092" dirty="0"/>
              <a:t> </a:t>
            </a:r>
            <a:r>
              <a:rPr lang="nl-NL" sz="1092" dirty="0" err="1"/>
              <a:t>sit</a:t>
            </a:r>
            <a:r>
              <a:rPr lang="nl-NL" sz="1092" dirty="0"/>
              <a:t> </a:t>
            </a:r>
            <a:r>
              <a:rPr lang="nl-NL" sz="1092" dirty="0" err="1"/>
              <a:t>amet</a:t>
            </a:r>
            <a:endParaRPr lang="nl-NL" sz="1092" dirty="0"/>
          </a:p>
          <a:p>
            <a:pPr>
              <a:spcAft>
                <a:spcPts val="1182"/>
              </a:spcAft>
            </a:pPr>
            <a:r>
              <a:rPr lang="nl-NL" sz="1092" dirty="0" err="1"/>
              <a:t>Lorem</a:t>
            </a:r>
            <a:r>
              <a:rPr lang="nl-NL" sz="1092" dirty="0"/>
              <a:t> </a:t>
            </a:r>
            <a:r>
              <a:rPr lang="nl-NL" sz="1092" dirty="0" err="1"/>
              <a:t>ipsum</a:t>
            </a:r>
            <a:endParaRPr lang="nl-NL" sz="1092" dirty="0"/>
          </a:p>
          <a:p>
            <a:pPr>
              <a:spcAft>
                <a:spcPts val="1182"/>
              </a:spcAft>
            </a:pPr>
            <a:r>
              <a:rPr lang="nl-NL" sz="1092" dirty="0" err="1"/>
              <a:t>Lorem</a:t>
            </a:r>
            <a:r>
              <a:rPr lang="nl-NL" sz="1092" dirty="0"/>
              <a:t> </a:t>
            </a:r>
            <a:r>
              <a:rPr lang="nl-NL" sz="1092" dirty="0" err="1"/>
              <a:t>ipsum</a:t>
            </a:r>
            <a:r>
              <a:rPr lang="nl-NL" sz="1092" dirty="0"/>
              <a:t> </a:t>
            </a:r>
            <a:r>
              <a:rPr lang="nl-NL" sz="1092" dirty="0" err="1"/>
              <a:t>dolor</a:t>
            </a:r>
            <a:r>
              <a:rPr lang="nl-NL" sz="1092" dirty="0"/>
              <a:t> </a:t>
            </a:r>
            <a:r>
              <a:rPr lang="nl-NL" sz="1092" dirty="0" err="1"/>
              <a:t>sit</a:t>
            </a:r>
            <a:r>
              <a:rPr lang="nl-NL" sz="1092" dirty="0"/>
              <a:t> </a:t>
            </a:r>
            <a:r>
              <a:rPr lang="nl-NL" sz="1092" dirty="0" err="1"/>
              <a:t>amet</a:t>
            </a:r>
            <a:endParaRPr lang="nl-NL" sz="1092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5A285C4-8B57-9849-A35D-077C38D4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7155" y="1672947"/>
            <a:ext cx="819350" cy="1972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GB" sz="1092" kern="1200" dirty="0" smtClean="0">
                <a:solidFill>
                  <a:schemeClr val="tx1"/>
                </a:solidFill>
              </a:defRPr>
            </a:lvl1pPr>
          </a:lstStyle>
          <a:p>
            <a:pPr algn="r">
              <a:spcAft>
                <a:spcPts val="1182"/>
              </a:spcAft>
            </a:pPr>
            <a:r>
              <a:rPr lang="nl-NL" sz="1092" dirty="0"/>
              <a:t>P. 01</a:t>
            </a:r>
          </a:p>
          <a:p>
            <a:pPr algn="r">
              <a:spcAft>
                <a:spcPts val="1182"/>
              </a:spcAft>
            </a:pPr>
            <a:r>
              <a:rPr lang="nl-NL" sz="1092" dirty="0"/>
              <a:t>P. 02</a:t>
            </a:r>
          </a:p>
          <a:p>
            <a:pPr algn="r">
              <a:spcAft>
                <a:spcPts val="1182"/>
              </a:spcAft>
            </a:pPr>
            <a:r>
              <a:rPr lang="nl-NL" sz="1092" dirty="0"/>
              <a:t>P. 03</a:t>
            </a:r>
          </a:p>
          <a:p>
            <a:pPr algn="r">
              <a:spcAft>
                <a:spcPts val="1182"/>
              </a:spcAft>
            </a:pPr>
            <a:r>
              <a:rPr lang="nl-NL" sz="1092" dirty="0"/>
              <a:t>P. 04</a:t>
            </a:r>
          </a:p>
          <a:p>
            <a:pPr algn="r">
              <a:spcAft>
                <a:spcPts val="1182"/>
              </a:spcAft>
            </a:pPr>
            <a:r>
              <a:rPr lang="nl-NL" sz="1092" dirty="0"/>
              <a:t>P. 05</a:t>
            </a:r>
          </a:p>
          <a:p>
            <a:pPr algn="r">
              <a:spcAft>
                <a:spcPts val="1182"/>
              </a:spcAft>
            </a:pPr>
            <a:r>
              <a:rPr lang="nl-NL" sz="1092" dirty="0"/>
              <a:t>P. 06</a:t>
            </a:r>
          </a:p>
        </p:txBody>
      </p:sp>
    </p:spTree>
    <p:extLst>
      <p:ext uri="{BB962C8B-B14F-4D97-AF65-F5344CB8AC3E}">
        <p14:creationId xmlns:p14="http://schemas.microsoft.com/office/powerpoint/2010/main" val="4194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64F18-A3B6-1145-B92C-F42F41752E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" y="0"/>
            <a:ext cx="2283885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3A27A9-7E01-2046-B6B3-C31EF695F6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B98FF55-C29F-3A4C-82AB-BF476C189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969" y="2439342"/>
            <a:ext cx="1812079" cy="287637"/>
          </a:xfrm>
          <a:prstGeom prst="rect">
            <a:avLst/>
          </a:prstGeom>
        </p:spPr>
        <p:txBody>
          <a:bodyPr anchor="ctr" anchorCtr="0"/>
          <a:lstStyle>
            <a:lvl1pPr marL="0" algn="r" defTabSz="415869" rtl="0" eaLnBrk="1" latinLnBrk="0" hangingPunct="1">
              <a:defRPr lang="en-US" sz="1455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r" defTabSz="415869" rtl="0" eaLnBrk="1" latinLnBrk="0" hangingPunct="1">
              <a:defRPr lang="nl-BE" sz="1455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Agenda</a:t>
            </a:r>
            <a:endParaRPr lang="nl-B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931D3B-59A8-C549-BDE6-890FA7399B2A}"/>
              </a:ext>
            </a:extLst>
          </p:cNvPr>
          <p:cNvCxnSpPr>
            <a:cxnSpLocks/>
          </p:cNvCxnSpPr>
          <p:nvPr userDrawn="1"/>
        </p:nvCxnSpPr>
        <p:spPr>
          <a:xfrm>
            <a:off x="7824022" y="1684699"/>
            <a:ext cx="0" cy="1778609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9FB68A3-9790-F14C-ACA5-E2C7084110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5953" y="1672948"/>
            <a:ext cx="4351448" cy="19772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nl-BE" sz="1092" b="0" i="0" kern="1200" dirty="0">
                <a:solidFill>
                  <a:schemeClr val="tx1"/>
                </a:solidFill>
                <a:latin typeface="Belfius21 Light" pitchFamily="2" charset="77"/>
              </a:defRPr>
            </a:lvl1pPr>
          </a:lstStyle>
          <a:p>
            <a:pPr>
              <a:spcAft>
                <a:spcPts val="1182"/>
              </a:spcAft>
            </a:pPr>
            <a:r>
              <a:rPr lang="nl-NL" sz="1092" dirty="0" err="1"/>
              <a:t>Lorem</a:t>
            </a:r>
            <a:r>
              <a:rPr lang="nl-NL" sz="1092" dirty="0"/>
              <a:t> </a:t>
            </a:r>
            <a:r>
              <a:rPr lang="nl-NL" sz="1092" dirty="0" err="1"/>
              <a:t>ipsum</a:t>
            </a:r>
            <a:r>
              <a:rPr lang="nl-NL" sz="1092" dirty="0"/>
              <a:t> </a:t>
            </a:r>
            <a:r>
              <a:rPr lang="nl-NL" sz="728" dirty="0"/>
              <a:t>– </a:t>
            </a:r>
            <a:r>
              <a:rPr lang="nl-NL" sz="728" dirty="0" err="1"/>
              <a:t>Lorem</a:t>
            </a:r>
            <a:r>
              <a:rPr lang="nl-NL" sz="728" dirty="0"/>
              <a:t> </a:t>
            </a:r>
            <a:r>
              <a:rPr lang="nl-NL" sz="728" dirty="0" err="1"/>
              <a:t>Ipsum</a:t>
            </a:r>
            <a:r>
              <a:rPr lang="nl-NL" sz="728" dirty="0"/>
              <a:t> &amp; </a:t>
            </a:r>
            <a:r>
              <a:rPr lang="nl-NL" sz="728" dirty="0" err="1"/>
              <a:t>Dolor</a:t>
            </a:r>
            <a:r>
              <a:rPr lang="nl-NL" sz="728" dirty="0"/>
              <a:t> </a:t>
            </a:r>
            <a:r>
              <a:rPr lang="nl-NL" sz="728" dirty="0" err="1"/>
              <a:t>Amet</a:t>
            </a:r>
            <a:endParaRPr lang="nl-NL" sz="728" dirty="0"/>
          </a:p>
          <a:p>
            <a:pPr>
              <a:spcAft>
                <a:spcPts val="1182"/>
              </a:spcAft>
            </a:pPr>
            <a:r>
              <a:rPr lang="nl-NL" sz="1092" dirty="0" err="1"/>
              <a:t>Lorem</a:t>
            </a:r>
            <a:r>
              <a:rPr lang="nl-NL" sz="1092" dirty="0"/>
              <a:t> </a:t>
            </a:r>
            <a:r>
              <a:rPr lang="nl-NL" sz="1092" dirty="0" err="1"/>
              <a:t>ipsum</a:t>
            </a:r>
            <a:r>
              <a:rPr lang="nl-NL" sz="1092" dirty="0"/>
              <a:t> </a:t>
            </a:r>
            <a:r>
              <a:rPr lang="nl-NL" sz="1092" dirty="0" err="1"/>
              <a:t>dolor</a:t>
            </a:r>
            <a:r>
              <a:rPr lang="nl-NL" sz="1092" dirty="0"/>
              <a:t> </a:t>
            </a:r>
            <a:r>
              <a:rPr lang="nl-NL" sz="1092" dirty="0" err="1"/>
              <a:t>sit</a:t>
            </a:r>
            <a:r>
              <a:rPr lang="nl-NL" sz="1092" dirty="0"/>
              <a:t> </a:t>
            </a:r>
            <a:r>
              <a:rPr lang="nl-NL" sz="1092" dirty="0" err="1"/>
              <a:t>amet</a:t>
            </a:r>
            <a:r>
              <a:rPr lang="nl-NL" sz="1092" dirty="0"/>
              <a:t> </a:t>
            </a:r>
            <a:r>
              <a:rPr lang="nl-NL" sz="728" dirty="0"/>
              <a:t>– </a:t>
            </a:r>
            <a:r>
              <a:rPr lang="nl-NL" sz="728" dirty="0" err="1"/>
              <a:t>Lorem</a:t>
            </a:r>
            <a:r>
              <a:rPr lang="nl-NL" sz="728" dirty="0"/>
              <a:t> </a:t>
            </a:r>
            <a:r>
              <a:rPr lang="nl-NL" sz="728" dirty="0" err="1"/>
              <a:t>Ipsum</a:t>
            </a:r>
            <a:r>
              <a:rPr lang="nl-NL" sz="728" dirty="0"/>
              <a:t> &amp; </a:t>
            </a:r>
            <a:r>
              <a:rPr lang="nl-NL" sz="728" dirty="0" err="1"/>
              <a:t>Dolor</a:t>
            </a:r>
            <a:r>
              <a:rPr lang="nl-NL" sz="728" dirty="0"/>
              <a:t> </a:t>
            </a:r>
            <a:r>
              <a:rPr lang="nl-NL" sz="728" dirty="0" err="1"/>
              <a:t>Amet</a:t>
            </a:r>
            <a:endParaRPr lang="nl-NL" sz="728" dirty="0"/>
          </a:p>
          <a:p>
            <a:pPr>
              <a:spcAft>
                <a:spcPts val="1182"/>
              </a:spcAft>
            </a:pPr>
            <a:r>
              <a:rPr lang="nl-NL" sz="1092" dirty="0" err="1"/>
              <a:t>Lorem</a:t>
            </a:r>
            <a:r>
              <a:rPr lang="nl-NL" sz="1092" dirty="0"/>
              <a:t> </a:t>
            </a:r>
            <a:r>
              <a:rPr lang="nl-NL" sz="1092" dirty="0" err="1"/>
              <a:t>ipsum</a:t>
            </a:r>
            <a:r>
              <a:rPr lang="nl-NL" sz="1092" dirty="0"/>
              <a:t> </a:t>
            </a:r>
            <a:r>
              <a:rPr lang="nl-NL" sz="728" dirty="0"/>
              <a:t>– </a:t>
            </a:r>
            <a:r>
              <a:rPr lang="nl-NL" sz="728" dirty="0" err="1"/>
              <a:t>Lorem</a:t>
            </a:r>
            <a:r>
              <a:rPr lang="nl-NL" sz="728" dirty="0"/>
              <a:t> </a:t>
            </a:r>
            <a:r>
              <a:rPr lang="nl-NL" sz="728" dirty="0" err="1"/>
              <a:t>Ipsum</a:t>
            </a:r>
            <a:r>
              <a:rPr lang="nl-NL" sz="728" dirty="0"/>
              <a:t> &amp; </a:t>
            </a:r>
            <a:r>
              <a:rPr lang="nl-NL" sz="728" dirty="0" err="1"/>
              <a:t>Dolor</a:t>
            </a:r>
            <a:r>
              <a:rPr lang="nl-NL" sz="728" dirty="0"/>
              <a:t> </a:t>
            </a:r>
            <a:r>
              <a:rPr lang="nl-NL" sz="728" dirty="0" err="1"/>
              <a:t>Amet</a:t>
            </a:r>
            <a:endParaRPr lang="nl-NL" sz="728" dirty="0"/>
          </a:p>
          <a:p>
            <a:pPr>
              <a:spcAft>
                <a:spcPts val="1182"/>
              </a:spcAft>
            </a:pPr>
            <a:r>
              <a:rPr lang="nl-NL" sz="1092" dirty="0" err="1"/>
              <a:t>Lorem</a:t>
            </a:r>
            <a:r>
              <a:rPr lang="nl-NL" sz="1092" dirty="0"/>
              <a:t> </a:t>
            </a:r>
            <a:r>
              <a:rPr lang="nl-NL" sz="1092" dirty="0" err="1"/>
              <a:t>ipsum</a:t>
            </a:r>
            <a:r>
              <a:rPr lang="nl-NL" sz="1092" dirty="0"/>
              <a:t> </a:t>
            </a:r>
            <a:r>
              <a:rPr lang="nl-NL" sz="1092" dirty="0" err="1"/>
              <a:t>dolor</a:t>
            </a:r>
            <a:r>
              <a:rPr lang="nl-NL" sz="1092" dirty="0"/>
              <a:t> </a:t>
            </a:r>
            <a:r>
              <a:rPr lang="nl-NL" sz="1092" dirty="0" err="1"/>
              <a:t>sit</a:t>
            </a:r>
            <a:r>
              <a:rPr lang="nl-NL" sz="1092" dirty="0"/>
              <a:t> </a:t>
            </a:r>
            <a:r>
              <a:rPr lang="nl-NL" sz="1092" dirty="0" err="1"/>
              <a:t>amet</a:t>
            </a:r>
            <a:r>
              <a:rPr lang="nl-NL" sz="1092" dirty="0"/>
              <a:t> </a:t>
            </a:r>
            <a:r>
              <a:rPr lang="nl-NL" sz="728" dirty="0"/>
              <a:t>– </a:t>
            </a:r>
            <a:r>
              <a:rPr lang="nl-NL" sz="728" dirty="0" err="1"/>
              <a:t>Lorem</a:t>
            </a:r>
            <a:r>
              <a:rPr lang="nl-NL" sz="728" dirty="0"/>
              <a:t> </a:t>
            </a:r>
            <a:r>
              <a:rPr lang="nl-NL" sz="728" dirty="0" err="1"/>
              <a:t>Ipsum</a:t>
            </a:r>
            <a:r>
              <a:rPr lang="nl-NL" sz="728" dirty="0"/>
              <a:t> &amp; </a:t>
            </a:r>
            <a:r>
              <a:rPr lang="nl-NL" sz="728" dirty="0" err="1"/>
              <a:t>Dolor</a:t>
            </a:r>
            <a:r>
              <a:rPr lang="nl-NL" sz="728" dirty="0"/>
              <a:t> </a:t>
            </a:r>
            <a:r>
              <a:rPr lang="nl-NL" sz="728" dirty="0" err="1"/>
              <a:t>Amet</a:t>
            </a:r>
            <a:endParaRPr lang="nl-NL" sz="728" dirty="0"/>
          </a:p>
          <a:p>
            <a:pPr>
              <a:spcAft>
                <a:spcPts val="1182"/>
              </a:spcAft>
            </a:pPr>
            <a:r>
              <a:rPr lang="nl-NL" sz="1092" dirty="0" err="1"/>
              <a:t>Lorem</a:t>
            </a:r>
            <a:r>
              <a:rPr lang="nl-NL" sz="1092" dirty="0"/>
              <a:t> </a:t>
            </a:r>
            <a:r>
              <a:rPr lang="nl-NL" sz="1092" dirty="0" err="1"/>
              <a:t>ipsum</a:t>
            </a:r>
            <a:r>
              <a:rPr lang="nl-NL" sz="1092" dirty="0"/>
              <a:t> </a:t>
            </a:r>
            <a:r>
              <a:rPr lang="nl-NL" sz="728" dirty="0"/>
              <a:t>– </a:t>
            </a:r>
            <a:r>
              <a:rPr lang="nl-NL" sz="728" dirty="0" err="1"/>
              <a:t>Lorem</a:t>
            </a:r>
            <a:r>
              <a:rPr lang="nl-NL" sz="728" dirty="0"/>
              <a:t> </a:t>
            </a:r>
            <a:r>
              <a:rPr lang="nl-NL" sz="728" dirty="0" err="1"/>
              <a:t>Ipsum</a:t>
            </a:r>
            <a:r>
              <a:rPr lang="nl-NL" sz="728" dirty="0"/>
              <a:t> &amp; </a:t>
            </a:r>
            <a:r>
              <a:rPr lang="nl-NL" sz="728" dirty="0" err="1"/>
              <a:t>Dolor</a:t>
            </a:r>
            <a:r>
              <a:rPr lang="nl-NL" sz="728" dirty="0"/>
              <a:t> </a:t>
            </a:r>
            <a:r>
              <a:rPr lang="nl-NL" sz="728" dirty="0" err="1"/>
              <a:t>Amet</a:t>
            </a:r>
            <a:endParaRPr lang="nl-NL" sz="728" dirty="0"/>
          </a:p>
          <a:p>
            <a:pPr>
              <a:spcAft>
                <a:spcPts val="1182"/>
              </a:spcAft>
            </a:pPr>
            <a:r>
              <a:rPr lang="nl-NL" sz="1092" dirty="0" err="1"/>
              <a:t>Lorem</a:t>
            </a:r>
            <a:r>
              <a:rPr lang="nl-NL" sz="1092" dirty="0"/>
              <a:t> </a:t>
            </a:r>
            <a:r>
              <a:rPr lang="nl-NL" sz="1092" dirty="0" err="1"/>
              <a:t>ipsum</a:t>
            </a:r>
            <a:r>
              <a:rPr lang="nl-NL" sz="1092" dirty="0"/>
              <a:t> </a:t>
            </a:r>
            <a:r>
              <a:rPr lang="nl-NL" sz="1092" dirty="0" err="1"/>
              <a:t>dolor</a:t>
            </a:r>
            <a:r>
              <a:rPr lang="nl-NL" sz="1092" dirty="0"/>
              <a:t> </a:t>
            </a:r>
            <a:r>
              <a:rPr lang="nl-NL" sz="1092" dirty="0" err="1"/>
              <a:t>sit</a:t>
            </a:r>
            <a:r>
              <a:rPr lang="nl-NL" sz="1092" dirty="0"/>
              <a:t> </a:t>
            </a:r>
            <a:r>
              <a:rPr lang="nl-NL" sz="1092" dirty="0" err="1"/>
              <a:t>amet</a:t>
            </a:r>
            <a:r>
              <a:rPr lang="nl-NL" sz="1092" dirty="0"/>
              <a:t> </a:t>
            </a:r>
            <a:r>
              <a:rPr lang="nl-NL" sz="728" dirty="0"/>
              <a:t>– </a:t>
            </a:r>
            <a:r>
              <a:rPr lang="nl-NL" sz="728" dirty="0" err="1"/>
              <a:t>Lorem</a:t>
            </a:r>
            <a:r>
              <a:rPr lang="nl-NL" sz="728" dirty="0"/>
              <a:t> </a:t>
            </a:r>
            <a:r>
              <a:rPr lang="nl-NL" sz="728" dirty="0" err="1"/>
              <a:t>Ipsum</a:t>
            </a:r>
            <a:r>
              <a:rPr lang="nl-NL" sz="728" dirty="0"/>
              <a:t> &amp; </a:t>
            </a:r>
            <a:r>
              <a:rPr lang="nl-NL" sz="728" dirty="0" err="1"/>
              <a:t>Dolor</a:t>
            </a:r>
            <a:r>
              <a:rPr lang="nl-NL" sz="728" dirty="0"/>
              <a:t> </a:t>
            </a:r>
            <a:r>
              <a:rPr lang="nl-NL" sz="728" dirty="0" err="1"/>
              <a:t>Amet</a:t>
            </a:r>
            <a:endParaRPr lang="nl-NL" sz="728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AEC6CD4-261C-A744-BB46-9FAF0264E6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3839" y="1672948"/>
            <a:ext cx="1082665" cy="19772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nl-BE" sz="1092" b="0" i="0" kern="1200" dirty="0">
                <a:solidFill>
                  <a:schemeClr val="tx1"/>
                </a:solidFill>
                <a:latin typeface="Belfius21 Light" pitchFamily="2" charset="77"/>
              </a:defRPr>
            </a:lvl1pPr>
          </a:lstStyle>
          <a:p>
            <a:pPr algn="r">
              <a:spcAft>
                <a:spcPts val="1182"/>
              </a:spcAft>
            </a:pPr>
            <a:r>
              <a:rPr lang="nl-NL" sz="1092" dirty="0"/>
              <a:t>14:00 – 15:00</a:t>
            </a:r>
          </a:p>
          <a:p>
            <a:pPr algn="r">
              <a:spcAft>
                <a:spcPts val="1182"/>
              </a:spcAft>
            </a:pPr>
            <a:r>
              <a:rPr lang="nl-NL" sz="1092" dirty="0"/>
              <a:t>14:00 – 15:00</a:t>
            </a:r>
          </a:p>
          <a:p>
            <a:pPr algn="r">
              <a:spcAft>
                <a:spcPts val="1182"/>
              </a:spcAft>
            </a:pPr>
            <a:r>
              <a:rPr lang="nl-NL" sz="1092" dirty="0"/>
              <a:t>14:00 – 15:00</a:t>
            </a:r>
          </a:p>
          <a:p>
            <a:pPr algn="r">
              <a:spcAft>
                <a:spcPts val="1182"/>
              </a:spcAft>
            </a:pPr>
            <a:r>
              <a:rPr lang="nl-NL" sz="1092" dirty="0"/>
              <a:t>14:00 – 15:00</a:t>
            </a:r>
          </a:p>
          <a:p>
            <a:pPr algn="r">
              <a:spcAft>
                <a:spcPts val="1182"/>
              </a:spcAft>
            </a:pPr>
            <a:r>
              <a:rPr lang="nl-NL" sz="1092" dirty="0"/>
              <a:t>14:00 – 15:00</a:t>
            </a:r>
          </a:p>
          <a:p>
            <a:pPr algn="r">
              <a:spcAft>
                <a:spcPts val="1182"/>
              </a:spcAft>
            </a:pPr>
            <a:r>
              <a:rPr lang="nl-NL" sz="1092" dirty="0"/>
              <a:t>14:00 – 15:00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21499B4-2199-FA4D-97F4-444DDE3DC0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5953" y="4578863"/>
            <a:ext cx="4351448" cy="479628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>
            <a:lvl1pPr marL="0" marR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2"/>
              </a:spcAft>
              <a:buClrTx/>
              <a:buSzTx/>
              <a:buFontTx/>
              <a:buNone/>
              <a:tabLst/>
              <a:defRPr lang="nl-BE" sz="1092" b="0" i="0" kern="1200" dirty="0">
                <a:solidFill>
                  <a:srgbClr val="C30144"/>
                </a:solidFill>
                <a:latin typeface="Belfius21 Light" pitchFamily="2" charset="77"/>
              </a:defRPr>
            </a:lvl1pPr>
          </a:lstStyle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2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92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Annex</a:t>
            </a:r>
          </a:p>
        </p:txBody>
      </p:sp>
    </p:spTree>
    <p:extLst>
      <p:ext uri="{BB962C8B-B14F-4D97-AF65-F5344CB8AC3E}">
        <p14:creationId xmlns:p14="http://schemas.microsoft.com/office/powerpoint/2010/main" val="112676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_gre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488471-197D-9E45-B026-6BCA3542B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0046C-737D-674A-A5AB-0D36B7F81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3814414-2CF7-AE46-80D3-95B0361B4D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382395"/>
            <a:ext cx="4326511" cy="367439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2274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divider 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078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_gre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488471-197D-9E45-B026-6BCA3542B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0728"/>
            <a:ext cx="9340850" cy="5254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0046C-737D-674A-A5AB-0D36B7F81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3814414-2CF7-AE46-80D3-95B0361B4D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382395"/>
            <a:ext cx="4326511" cy="367439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2274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divider 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0798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90C1F-DC5C-4267-A3E8-6A8C348B90E2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5186" y="4775745"/>
            <a:ext cx="193325" cy="130485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33F7B90-BF2C-2D49-BF59-CB04E401A150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D7466A-12E9-A443-AA36-8CAE85D4D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414" r:id="rId2"/>
    <p:sldLayoutId id="2147484404" r:id="rId3"/>
    <p:sldLayoutId id="2147484402" r:id="rId4"/>
    <p:sldLayoutId id="2147484403" r:id="rId5"/>
    <p:sldLayoutId id="2147484260" r:id="rId6"/>
    <p:sldLayoutId id="2147484364" r:id="rId7"/>
    <p:sldLayoutId id="2147484407" r:id="rId8"/>
    <p:sldLayoutId id="2147484415" r:id="rId9"/>
    <p:sldLayoutId id="2147484369" r:id="rId10"/>
    <p:sldLayoutId id="2147484401" r:id="rId11"/>
    <p:sldLayoutId id="2147484367" r:id="rId12"/>
    <p:sldLayoutId id="2147484371" r:id="rId13"/>
    <p:sldLayoutId id="2147484416" r:id="rId14"/>
    <p:sldLayoutId id="2147484408" r:id="rId15"/>
    <p:sldLayoutId id="2147484384" r:id="rId16"/>
    <p:sldLayoutId id="2147484385" r:id="rId17"/>
    <p:sldLayoutId id="2147484388" r:id="rId18"/>
    <p:sldLayoutId id="2147484409" r:id="rId19"/>
    <p:sldLayoutId id="2147484389" r:id="rId20"/>
    <p:sldLayoutId id="2147484406" r:id="rId21"/>
    <p:sldLayoutId id="2147484391" r:id="rId22"/>
    <p:sldLayoutId id="2147484410" r:id="rId23"/>
    <p:sldLayoutId id="2147484405" r:id="rId24"/>
    <p:sldLayoutId id="2147484390" r:id="rId25"/>
    <p:sldLayoutId id="2147484393" r:id="rId26"/>
    <p:sldLayoutId id="2147484411" r:id="rId27"/>
    <p:sldLayoutId id="2147484394" r:id="rId28"/>
    <p:sldLayoutId id="2147484395" r:id="rId29"/>
    <p:sldLayoutId id="2147484383" r:id="rId30"/>
    <p:sldLayoutId id="2147484374" r:id="rId31"/>
    <p:sldLayoutId id="2147484399" r:id="rId32"/>
    <p:sldLayoutId id="2147484412" r:id="rId33"/>
    <p:sldLayoutId id="2147484272" r:id="rId34"/>
    <p:sldLayoutId id="2147484372" r:id="rId35"/>
    <p:sldLayoutId id="2147484373" r:id="rId36"/>
    <p:sldLayoutId id="2147484375" r:id="rId37"/>
    <p:sldLayoutId id="2147484413" r:id="rId38"/>
    <p:sldLayoutId id="2147484379" r:id="rId39"/>
    <p:sldLayoutId id="2147484381" r:id="rId40"/>
    <p:sldLayoutId id="2147484378" r:id="rId41"/>
    <p:sldLayoutId id="2147484365" r:id="rId42"/>
    <p:sldLayoutId id="2147484418" r:id="rId43"/>
    <p:sldLayoutId id="2147484419" r:id="rId4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b="0" i="0">
          <a:latin typeface="Belfius21 Light" pitchFamily="2" charset="77"/>
          <a:ea typeface="+mn-ea"/>
          <a:cs typeface="+mn-cs"/>
        </a:defRPr>
      </a:lvl1pPr>
      <a:lvl2pPr marL="493685" indent="-285750">
        <a:buClr>
          <a:schemeClr val="accent1"/>
        </a:buClr>
        <a:buSzPct val="100000"/>
        <a:buFont typeface="Arial" panose="020B0604020202020204" pitchFamily="34" charset="0"/>
        <a:buChar char="•"/>
        <a:defRPr sz="1000" b="0" i="0" baseline="0">
          <a:latin typeface="+mj-lt"/>
          <a:ea typeface="+mn-ea"/>
          <a:cs typeface="+mn-cs"/>
        </a:defRPr>
      </a:lvl2pPr>
      <a:lvl3pPr marL="701619" indent="-285750">
        <a:buClr>
          <a:schemeClr val="accent1"/>
        </a:buClr>
        <a:buSzPct val="100000"/>
        <a:buFont typeface="Arial" panose="020B0604020202020204" pitchFamily="34" charset="0"/>
        <a:buChar char="•"/>
        <a:defRPr sz="1000" b="0" i="0" baseline="0">
          <a:latin typeface="+mj-lt"/>
          <a:ea typeface="+mn-ea"/>
          <a:cs typeface="+mn-cs"/>
        </a:defRPr>
      </a:lvl3pPr>
      <a:lvl4pPr marL="909554" indent="-285750">
        <a:buClr>
          <a:schemeClr val="accent1"/>
        </a:buClr>
        <a:buSzPct val="100000"/>
        <a:buFont typeface="Arial" panose="020B0604020202020204" pitchFamily="34" charset="0"/>
        <a:buChar char="•"/>
        <a:defRPr sz="1000" b="0" i="0" baseline="0">
          <a:latin typeface="+mj-lt"/>
          <a:ea typeface="+mn-ea"/>
          <a:cs typeface="+mn-cs"/>
        </a:defRPr>
      </a:lvl4pPr>
      <a:lvl5pPr marL="1117488" indent="-285750">
        <a:buClr>
          <a:schemeClr val="accent1"/>
        </a:buClr>
        <a:buSzPct val="100000"/>
        <a:buFont typeface="Arial" panose="020B0604020202020204" pitchFamily="34" charset="0"/>
        <a:buChar char="•"/>
        <a:defRPr sz="1000" b="0" i="0" baseline="0">
          <a:latin typeface="+mj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8E09A-6F25-4102-A2F4-A8ED46FBB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4082" y="2173826"/>
            <a:ext cx="5024429" cy="407547"/>
          </a:xfrm>
        </p:spPr>
        <p:txBody>
          <a:bodyPr/>
          <a:lstStyle/>
          <a:p>
            <a:r>
              <a:rPr lang="fr-FR" dirty="0"/>
              <a:t>Finances Locales 2023</a:t>
            </a:r>
          </a:p>
          <a:p>
            <a:endParaRPr lang="fr-FR" dirty="0"/>
          </a:p>
          <a:p>
            <a:r>
              <a:rPr lang="fr-FR" sz="1400" dirty="0"/>
              <a:t>Wallonie &amp; Bruxelles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3ABE94-05A8-4016-B7EE-1D9B1CC3FA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4082" y="4050152"/>
            <a:ext cx="5024429" cy="277968"/>
          </a:xfrm>
        </p:spPr>
        <p:txBody>
          <a:bodyPr/>
          <a:lstStyle/>
          <a:p>
            <a:r>
              <a:rPr lang="nl-BE" dirty="0"/>
              <a:t>22-06-2023</a:t>
            </a:r>
          </a:p>
        </p:txBody>
      </p:sp>
    </p:spTree>
    <p:extLst>
      <p:ext uri="{BB962C8B-B14F-4D97-AF65-F5344CB8AC3E}">
        <p14:creationId xmlns:p14="http://schemas.microsoft.com/office/powerpoint/2010/main" val="187774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777B7-6348-A1D3-0389-FCD2938C1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810" y="484726"/>
            <a:ext cx="8666190" cy="307949"/>
          </a:xfrm>
        </p:spPr>
        <p:txBody>
          <a:bodyPr/>
          <a:lstStyle/>
          <a:p>
            <a:r>
              <a:rPr lang="fr-FR" sz="1800" b="0" dirty="0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fr-FR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b="0" dirty="0">
                <a:solidFill>
                  <a:srgbClr val="53535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 forte progression de toutes les catégories de </a:t>
            </a:r>
            <a:r>
              <a:rPr lang="fr-FR" sz="1800" b="0" dirty="0">
                <a:solidFill>
                  <a:srgbClr val="C3014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dépenses</a:t>
            </a:r>
            <a:endParaRPr lang="fr-FR" sz="1800" dirty="0">
              <a:solidFill>
                <a:srgbClr val="C30144"/>
              </a:solidFill>
              <a:latin typeface="+mj-lt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5E2F254-3A3F-9E50-7B68-A0173B5365EE}"/>
              </a:ext>
            </a:extLst>
          </p:cNvPr>
          <p:cNvSpPr/>
          <p:nvPr/>
        </p:nvSpPr>
        <p:spPr>
          <a:xfrm rot="10800000">
            <a:off x="3954442" y="1747985"/>
            <a:ext cx="288340" cy="2326219"/>
          </a:xfrm>
          <a:prstGeom prst="rightBrace">
            <a:avLst/>
          </a:prstGeom>
          <a:ln w="28575">
            <a:solidFill>
              <a:srgbClr val="516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6329B2A-D16F-938A-104D-CEC477CD7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126005"/>
              </p:ext>
            </p:extLst>
          </p:nvPr>
        </p:nvGraphicFramePr>
        <p:xfrm>
          <a:off x="4242782" y="1068806"/>
          <a:ext cx="4499421" cy="385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5A3BC5-8479-99EC-C664-AD4AF584B461}"/>
              </a:ext>
            </a:extLst>
          </p:cNvPr>
          <p:cNvSpPr txBox="1"/>
          <p:nvPr/>
        </p:nvSpPr>
        <p:spPr>
          <a:xfrm>
            <a:off x="3044943" y="2293350"/>
            <a:ext cx="1023648" cy="1022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400" b="1" dirty="0">
                <a:solidFill>
                  <a:srgbClr val="C30144"/>
                </a:solidFill>
              </a:rPr>
              <a:t>+298 </a:t>
            </a:r>
            <a:r>
              <a:rPr lang="nl-BE" sz="1400" dirty="0" err="1">
                <a:solidFill>
                  <a:srgbClr val="C30144"/>
                </a:solidFill>
              </a:rPr>
              <a:t>mio</a:t>
            </a:r>
            <a:r>
              <a:rPr lang="nl-BE" sz="1400" dirty="0">
                <a:solidFill>
                  <a:srgbClr val="C30144"/>
                </a:solidFill>
              </a:rPr>
              <a:t> EUR</a:t>
            </a:r>
            <a:endParaRPr lang="fr-BE" sz="1400" dirty="0">
              <a:solidFill>
                <a:srgbClr val="C30144"/>
              </a:solidFill>
            </a:endParaRPr>
          </a:p>
        </p:txBody>
      </p:sp>
      <p:graphicFrame>
        <p:nvGraphicFramePr>
          <p:cNvPr id="17" name="Grafiek 1">
            <a:extLst>
              <a:ext uri="{FF2B5EF4-FFF2-40B4-BE49-F238E27FC236}">
                <a16:creationId xmlns:a16="http://schemas.microsoft.com/office/drawing/2014/main" id="{5A209CD7-7C58-4B1F-8B2C-7B35E3C39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387978"/>
              </p:ext>
            </p:extLst>
          </p:nvPr>
        </p:nvGraphicFramePr>
        <p:xfrm>
          <a:off x="477810" y="1222856"/>
          <a:ext cx="2567133" cy="342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2752CB-D26B-41E5-36DD-1902563E7152}"/>
              </a:ext>
            </a:extLst>
          </p:cNvPr>
          <p:cNvSpPr txBox="1">
            <a:spLocks/>
          </p:cNvSpPr>
          <p:nvPr/>
        </p:nvSpPr>
        <p:spPr>
          <a:xfrm>
            <a:off x="8319444" y="143036"/>
            <a:ext cx="601159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BXL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E0357-6F7F-B8C7-09FF-8A7BA1E4F38F}"/>
              </a:ext>
            </a:extLst>
          </p:cNvPr>
          <p:cNvSpPr txBox="1"/>
          <p:nvPr/>
        </p:nvSpPr>
        <p:spPr>
          <a:xfrm>
            <a:off x="4440517" y="1000916"/>
            <a:ext cx="1048871" cy="2694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dirty="0"/>
              <a:t>En millions EUR</a:t>
            </a:r>
          </a:p>
        </p:txBody>
      </p:sp>
    </p:spTree>
    <p:extLst>
      <p:ext uri="{BB962C8B-B14F-4D97-AF65-F5344CB8AC3E}">
        <p14:creationId xmlns:p14="http://schemas.microsoft.com/office/powerpoint/2010/main" val="323864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B62A75-1D06-99A2-952A-24BA9FC7B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687" y="2491969"/>
            <a:ext cx="2697174" cy="1214989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214313" indent="-214313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4300" dirty="0">
                <a:solidFill>
                  <a:srgbClr val="C3014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Indexation</a:t>
            </a:r>
            <a:r>
              <a:rPr lang="fr-FR" sz="43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des salaires (5 x 2%)</a:t>
            </a:r>
          </a:p>
          <a:p>
            <a:pPr marL="214313" indent="-214313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43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Évolution </a:t>
            </a:r>
            <a:r>
              <a:rPr lang="fr-FR" sz="4300" dirty="0">
                <a:solidFill>
                  <a:srgbClr val="C3014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barémique</a:t>
            </a:r>
          </a:p>
          <a:p>
            <a:pPr marL="214313" indent="-214313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43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Financement des </a:t>
            </a:r>
            <a:r>
              <a:rPr lang="fr-FR" sz="4300" dirty="0">
                <a:solidFill>
                  <a:srgbClr val="C3014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pensions</a:t>
            </a:r>
            <a:r>
              <a:rPr lang="fr-FR" sz="43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: hausse des  taux de cotisation (base et resp.)</a:t>
            </a:r>
          </a:p>
          <a:p>
            <a:endParaRPr lang="fr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717B1-0CF2-3E5E-D218-29F4AADC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9557" y="431567"/>
            <a:ext cx="8142288" cy="501650"/>
          </a:xfrm>
        </p:spPr>
        <p:txBody>
          <a:bodyPr>
            <a:normAutofit/>
          </a:bodyPr>
          <a:lstStyle/>
          <a:p>
            <a:r>
              <a:rPr lang="fr-FR" sz="1800" b="0" dirty="0">
                <a:solidFill>
                  <a:srgbClr val="C300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fr-FR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coûts salariaux en hausse de près de 14%</a:t>
            </a:r>
            <a:endParaRPr lang="fr-FR" sz="1800" dirty="0">
              <a:solidFill>
                <a:srgbClr val="535353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BAA5D11-5505-3763-5B4A-C664FE641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997520"/>
              </p:ext>
            </p:extLst>
          </p:nvPr>
        </p:nvGraphicFramePr>
        <p:xfrm>
          <a:off x="3789691" y="2090078"/>
          <a:ext cx="4576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8DF509-9F73-5FB8-7C0E-F661FE39640E}"/>
              </a:ext>
            </a:extLst>
          </p:cNvPr>
          <p:cNvSpPr txBox="1">
            <a:spLocks/>
          </p:cNvSpPr>
          <p:nvPr/>
        </p:nvSpPr>
        <p:spPr>
          <a:xfrm>
            <a:off x="3819058" y="1245501"/>
            <a:ext cx="890271" cy="295837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89AEB-3941-F9A0-D830-0B0BAC505F24}"/>
              </a:ext>
            </a:extLst>
          </p:cNvPr>
          <p:cNvSpPr txBox="1">
            <a:spLocks/>
          </p:cNvSpPr>
          <p:nvPr/>
        </p:nvSpPr>
        <p:spPr>
          <a:xfrm>
            <a:off x="554687" y="1202151"/>
            <a:ext cx="2092220" cy="501303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fr-FR" sz="1200" kern="0" dirty="0">
                <a:solidFill>
                  <a:srgbClr val="FFFFFF"/>
                </a:solidFill>
              </a:rPr>
              <a:t>Charges de personnel</a:t>
            </a:r>
          </a:p>
          <a:p>
            <a:pPr defTabSz="914400"/>
            <a:r>
              <a:rPr lang="fr-FR" sz="1200" kern="0" dirty="0">
                <a:solidFill>
                  <a:srgbClr val="FFFFFF"/>
                </a:solidFill>
              </a:rPr>
              <a:t>                  (+13,7 %)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fr-BE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73A460-7BC2-8203-245A-C2E01F6D0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064703"/>
              </p:ext>
            </p:extLst>
          </p:nvPr>
        </p:nvGraphicFramePr>
        <p:xfrm>
          <a:off x="2364302" y="993675"/>
          <a:ext cx="1425389" cy="9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5F1BF1-9EED-70DA-0615-886C79E849A0}"/>
              </a:ext>
            </a:extLst>
          </p:cNvPr>
          <p:cNvSpPr txBox="1">
            <a:spLocks/>
          </p:cNvSpPr>
          <p:nvPr/>
        </p:nvSpPr>
        <p:spPr>
          <a:xfrm>
            <a:off x="7395101" y="1165796"/>
            <a:ext cx="601159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BXL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09CFA-33C1-62BB-8D1F-6065564F30D0}"/>
              </a:ext>
            </a:extLst>
          </p:cNvPr>
          <p:cNvSpPr txBox="1"/>
          <p:nvPr/>
        </p:nvSpPr>
        <p:spPr>
          <a:xfrm>
            <a:off x="8142888" y="1107717"/>
            <a:ext cx="1159256" cy="268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400" dirty="0"/>
              <a:t>+11%</a:t>
            </a:r>
            <a:endParaRPr lang="fr-BE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860CC2-E0D6-C11D-5AB3-DF73EF50CC63}"/>
              </a:ext>
            </a:extLst>
          </p:cNvPr>
          <p:cNvSpPr/>
          <p:nvPr/>
        </p:nvSpPr>
        <p:spPr>
          <a:xfrm>
            <a:off x="7024265" y="962225"/>
            <a:ext cx="1879272" cy="78829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993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717B1-0CF2-3E5E-D218-29F4AADC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4780" y="367120"/>
            <a:ext cx="8142288" cy="501650"/>
          </a:xfrm>
        </p:spPr>
        <p:txBody>
          <a:bodyPr>
            <a:normAutofit/>
          </a:bodyPr>
          <a:lstStyle/>
          <a:p>
            <a:r>
              <a:rPr lang="fr-FR" b="0" dirty="0">
                <a:solidFill>
                  <a:srgbClr val="C300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fr-FR" b="0" dirty="0">
                <a:solidFill>
                  <a:srgbClr val="5162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un doublement de la facture énergétique</a:t>
            </a:r>
            <a:endParaRPr lang="fr-FR" dirty="0">
              <a:solidFill>
                <a:srgbClr val="51626F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360116"/>
              </p:ext>
            </p:extLst>
          </p:nvPr>
        </p:nvGraphicFramePr>
        <p:xfrm>
          <a:off x="253813" y="2268156"/>
          <a:ext cx="50207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B40A544-A2B7-DAFB-DB1D-E99DAAC6D023}"/>
              </a:ext>
            </a:extLst>
          </p:cNvPr>
          <p:cNvSpPr txBox="1">
            <a:spLocks/>
          </p:cNvSpPr>
          <p:nvPr/>
        </p:nvSpPr>
        <p:spPr>
          <a:xfrm>
            <a:off x="1386523" y="1755026"/>
            <a:ext cx="851627" cy="309605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F8BF127-D9BA-6AC8-C7AB-862986DA8437}"/>
              </a:ext>
            </a:extLst>
          </p:cNvPr>
          <p:cNvSpPr txBox="1">
            <a:spLocks/>
          </p:cNvSpPr>
          <p:nvPr/>
        </p:nvSpPr>
        <p:spPr>
          <a:xfrm>
            <a:off x="585076" y="1116516"/>
            <a:ext cx="2553947" cy="501303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fr-FR" sz="1200" kern="0" dirty="0">
                <a:solidFill>
                  <a:srgbClr val="FFFFFF"/>
                </a:solidFill>
              </a:rPr>
              <a:t>Charges de fonctionnement</a:t>
            </a:r>
          </a:p>
          <a:p>
            <a:pPr defTabSz="914400"/>
            <a:r>
              <a:rPr lang="fr-FR" sz="1200" kern="0" dirty="0">
                <a:solidFill>
                  <a:srgbClr val="FFFFFF"/>
                </a:solidFill>
              </a:rPr>
              <a:t>                       (+18,2%)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fr-FR" sz="1200" kern="0" dirty="0">
              <a:solidFill>
                <a:srgbClr val="FFFFFF"/>
              </a:solidFill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fr-BE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B703125-B4EB-1406-C308-DF3D893B4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590897"/>
              </p:ext>
            </p:extLst>
          </p:nvPr>
        </p:nvGraphicFramePr>
        <p:xfrm>
          <a:off x="3039596" y="942853"/>
          <a:ext cx="1515162" cy="9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5230DE00-1164-C4E4-66D9-EC96BBABD15B}"/>
              </a:ext>
            </a:extLst>
          </p:cNvPr>
          <p:cNvSpPr/>
          <p:nvPr/>
        </p:nvSpPr>
        <p:spPr>
          <a:xfrm>
            <a:off x="253813" y="3360024"/>
            <a:ext cx="2234733" cy="336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3A3BDE-099F-8C3B-2629-5CAFF12E9372}"/>
              </a:ext>
            </a:extLst>
          </p:cNvPr>
          <p:cNvSpPr/>
          <p:nvPr/>
        </p:nvSpPr>
        <p:spPr>
          <a:xfrm>
            <a:off x="1772705" y="2837808"/>
            <a:ext cx="878822" cy="336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1805164-CAE9-051B-D072-79F50B5127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324173"/>
              </p:ext>
            </p:extLst>
          </p:nvPr>
        </p:nvGraphicFramePr>
        <p:xfrm>
          <a:off x="6066845" y="2237955"/>
          <a:ext cx="2813648" cy="246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5B51C3-4480-1EBF-49A7-345D387F3847}"/>
              </a:ext>
            </a:extLst>
          </p:cNvPr>
          <p:cNvSpPr txBox="1">
            <a:spLocks/>
          </p:cNvSpPr>
          <p:nvPr/>
        </p:nvSpPr>
        <p:spPr>
          <a:xfrm>
            <a:off x="5378540" y="922637"/>
            <a:ext cx="601159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BXL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95200-38FB-33F3-D6A0-CB28F2CE8CC0}"/>
              </a:ext>
            </a:extLst>
          </p:cNvPr>
          <p:cNvSpPr txBox="1"/>
          <p:nvPr/>
        </p:nvSpPr>
        <p:spPr>
          <a:xfrm>
            <a:off x="5274608" y="1237572"/>
            <a:ext cx="3550457" cy="4267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Coûts liés aux bâtiments +18,5% dont +62% pour les frais énergétiques </a:t>
            </a:r>
          </a:p>
          <a:p>
            <a:pPr algn="l">
              <a:lnSpc>
                <a:spcPct val="150000"/>
              </a:lnSpc>
            </a:pPr>
            <a:endParaRPr lang="fr-BE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E7A781-F21D-BAD2-A059-3DAE32915E4F}"/>
              </a:ext>
            </a:extLst>
          </p:cNvPr>
          <p:cNvSpPr/>
          <p:nvPr/>
        </p:nvSpPr>
        <p:spPr>
          <a:xfrm>
            <a:off x="5192202" y="900827"/>
            <a:ext cx="3776869" cy="99852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662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B62A75-1D06-99A2-952A-24BA9FC7B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6179" y="1162402"/>
            <a:ext cx="5934588" cy="307949"/>
          </a:xfrm>
        </p:spPr>
        <p:txBody>
          <a:bodyPr>
            <a:normAutofit fontScale="92500"/>
          </a:bodyPr>
          <a:lstStyle/>
          <a:p>
            <a:r>
              <a:rPr lang="nl-BE" sz="1500" b="0" dirty="0">
                <a:solidFill>
                  <a:srgbClr val="53535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1400" b="0" dirty="0">
                <a:solidFill>
                  <a:srgbClr val="53535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obligation pour les communes de couvrir le déficit d’exploitation</a:t>
            </a:r>
            <a:r>
              <a:rPr lang="nl-BE" sz="1400" b="0" dirty="0">
                <a:solidFill>
                  <a:srgbClr val="53535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1400" dirty="0">
              <a:latin typeface="+mj-lt"/>
              <a:cs typeface="Times New Roman" panose="02020603050405020304" pitchFamily="18" charset="0"/>
            </a:endParaRPr>
          </a:p>
          <a:p>
            <a:endParaRPr lang="fr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717B1-0CF2-3E5E-D218-29F4AADC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2251" y="141227"/>
            <a:ext cx="8142288" cy="501650"/>
          </a:xfrm>
        </p:spPr>
        <p:txBody>
          <a:bodyPr>
            <a:noAutofit/>
          </a:bodyPr>
          <a:lstStyle/>
          <a:p>
            <a:r>
              <a:rPr lang="nl-BE" sz="1800" b="0" dirty="0">
                <a:solidFill>
                  <a:srgbClr val="C300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nl-BE" sz="1800" b="0" dirty="0">
                <a:solidFill>
                  <a:srgbClr val="5162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nl-BE" sz="1800" b="0" dirty="0">
                <a:solidFill>
                  <a:srgbClr val="51626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>
                <a:solidFill>
                  <a:srgbClr val="51626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BE" sz="1800" b="0" dirty="0">
                <a:solidFill>
                  <a:srgbClr val="51626F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’envolée des prix se répercute également sur les dotations communales (CPAS, zones de police…)</a:t>
            </a:r>
            <a:endParaRPr lang="nl-BE" sz="1800" b="0" dirty="0">
              <a:solidFill>
                <a:srgbClr val="51626F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32980"/>
              </p:ext>
            </p:extLst>
          </p:nvPr>
        </p:nvGraphicFramePr>
        <p:xfrm>
          <a:off x="3865101" y="1634746"/>
          <a:ext cx="4527176" cy="251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844A32E-BE73-D7D0-F62D-3CDA3278F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637187"/>
              </p:ext>
            </p:extLst>
          </p:nvPr>
        </p:nvGraphicFramePr>
        <p:xfrm>
          <a:off x="354302" y="1634746"/>
          <a:ext cx="2804160" cy="2513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08319B-E9BF-87B3-C600-A8F00BFAD0CB}"/>
              </a:ext>
            </a:extLst>
          </p:cNvPr>
          <p:cNvSpPr txBox="1">
            <a:spLocks/>
          </p:cNvSpPr>
          <p:nvPr/>
        </p:nvSpPr>
        <p:spPr>
          <a:xfrm>
            <a:off x="8149248" y="267074"/>
            <a:ext cx="890271" cy="295837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E7BE0B2-C86B-83B3-9F62-3875F7DBE6CB}"/>
              </a:ext>
            </a:extLst>
          </p:cNvPr>
          <p:cNvSpPr txBox="1">
            <a:spLocks/>
          </p:cNvSpPr>
          <p:nvPr/>
        </p:nvSpPr>
        <p:spPr>
          <a:xfrm>
            <a:off x="543830" y="871171"/>
            <a:ext cx="2043824" cy="445206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fr-FR" sz="1200" kern="0" dirty="0">
                <a:solidFill>
                  <a:srgbClr val="FFFFFF"/>
                </a:solidFill>
              </a:rPr>
              <a:t>Dépenses de transfert</a:t>
            </a:r>
          </a:p>
          <a:p>
            <a:pPr defTabSz="914400"/>
            <a:r>
              <a:rPr lang="fr-FR" sz="1200" kern="0" dirty="0">
                <a:solidFill>
                  <a:srgbClr val="FFFFFF"/>
                </a:solidFill>
              </a:rPr>
              <a:t>                 (+13,1%)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fr-BE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E0E717-B5BA-43C3-6D88-DE5F258D9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837887"/>
              </p:ext>
            </p:extLst>
          </p:nvPr>
        </p:nvGraphicFramePr>
        <p:xfrm>
          <a:off x="2311608" y="716494"/>
          <a:ext cx="1553493" cy="9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9C33A3-12D8-2D18-413C-6D19F4D7685F}"/>
              </a:ext>
            </a:extLst>
          </p:cNvPr>
          <p:cNvSpPr txBox="1"/>
          <p:nvPr/>
        </p:nvSpPr>
        <p:spPr>
          <a:xfrm>
            <a:off x="4416213" y="1855893"/>
            <a:ext cx="1198880" cy="243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dirty="0">
                <a:solidFill>
                  <a:srgbClr val="91173F"/>
                </a:solidFill>
              </a:rPr>
              <a:t>En EUR/</a:t>
            </a:r>
            <a:r>
              <a:rPr lang="nl-BE" dirty="0" err="1">
                <a:solidFill>
                  <a:srgbClr val="91173F"/>
                </a:solidFill>
              </a:rPr>
              <a:t>hab.</a:t>
            </a:r>
            <a:endParaRPr lang="fr-BE" dirty="0">
              <a:solidFill>
                <a:srgbClr val="91173F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4DF5EF-E3E9-DF87-B966-5BCB91E35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446959"/>
              </p:ext>
            </p:extLst>
          </p:nvPr>
        </p:nvGraphicFramePr>
        <p:xfrm>
          <a:off x="2705941" y="4254469"/>
          <a:ext cx="3232707" cy="8445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287181">
                  <a:extLst>
                    <a:ext uri="{9D8B030D-6E8A-4147-A177-3AD203B41FA5}">
                      <a16:colId xmlns:a16="http://schemas.microsoft.com/office/drawing/2014/main" val="718495461"/>
                    </a:ext>
                  </a:extLst>
                </a:gridCol>
                <a:gridCol w="964449">
                  <a:extLst>
                    <a:ext uri="{9D8B030D-6E8A-4147-A177-3AD203B41FA5}">
                      <a16:colId xmlns:a16="http://schemas.microsoft.com/office/drawing/2014/main" val="733274628"/>
                    </a:ext>
                  </a:extLst>
                </a:gridCol>
                <a:gridCol w="981077">
                  <a:extLst>
                    <a:ext uri="{9D8B030D-6E8A-4147-A177-3AD203B41FA5}">
                      <a16:colId xmlns:a16="http://schemas.microsoft.com/office/drawing/2014/main" val="3715841417"/>
                    </a:ext>
                  </a:extLst>
                </a:gridCol>
              </a:tblGrid>
              <a:tr h="46357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 </a:t>
                      </a:r>
                      <a:endParaRPr lang="fr-BE" sz="11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En EUR /hab.</a:t>
                      </a:r>
                      <a:endParaRPr lang="fr-BE" sz="900" b="1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Taux de croissance</a:t>
                      </a:r>
                    </a:p>
                    <a:p>
                      <a:pPr algn="ctr" fontAlgn="ctr"/>
                      <a:r>
                        <a:rPr lang="fr-BE" sz="9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 (p./r. à 2022)</a:t>
                      </a:r>
                      <a:endParaRPr lang="fr-BE" sz="900" b="1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617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u="none" strike="noStrike" dirty="0">
                          <a:effectLst/>
                        </a:rPr>
                        <a:t>CPAS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>
                          <a:effectLst/>
                        </a:rPr>
                        <a:t>388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>
                          <a:effectLst/>
                        </a:rPr>
                        <a:t>+13,4%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6451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u="none" strike="noStrike" dirty="0">
                          <a:effectLst/>
                        </a:rPr>
                        <a:t>Zone de police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>
                          <a:effectLst/>
                        </a:rPr>
                        <a:t>346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>
                          <a:effectLst/>
                        </a:rPr>
                        <a:t>+9,2%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8905563"/>
                  </a:ext>
                </a:extLst>
              </a:tr>
            </a:tbl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7A7ECFB-27CF-D28D-CE1A-04E107BB25C8}"/>
              </a:ext>
            </a:extLst>
          </p:cNvPr>
          <p:cNvSpPr txBox="1">
            <a:spLocks/>
          </p:cNvSpPr>
          <p:nvPr/>
        </p:nvSpPr>
        <p:spPr>
          <a:xfrm>
            <a:off x="2705941" y="4318867"/>
            <a:ext cx="601159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BXL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96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B62A75-1D06-99A2-952A-24BA9FC7B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745628"/>
            <a:ext cx="8282747" cy="661326"/>
          </a:xfrm>
        </p:spPr>
        <p:txBody>
          <a:bodyPr/>
          <a:lstStyle/>
          <a:p>
            <a:r>
              <a:rPr lang="fr-FR" sz="1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Importante progression de </a:t>
            </a:r>
            <a:r>
              <a:rPr lang="fr-FR" sz="14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l’aide sociale en 2023 </a:t>
            </a:r>
            <a:r>
              <a:rPr lang="fr-FR" sz="1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(soutien aux ménages pour les factures d’énergie, réfugiés ukrainiens…), davantage encore pour les </a:t>
            </a:r>
            <a:r>
              <a:rPr lang="fr-FR" sz="14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communes bruxelloises</a:t>
            </a:r>
            <a:endParaRPr lang="fr-FR" sz="1400" dirty="0">
              <a:solidFill>
                <a:srgbClr val="C30144"/>
              </a:solidFill>
              <a:latin typeface="+mn-lt"/>
              <a:cs typeface="Times New Roman" panose="02020603050405020304" pitchFamily="18" charset="0"/>
            </a:endParaRPr>
          </a:p>
          <a:p>
            <a:endParaRPr lang="fr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717B1-0CF2-3E5E-D218-29F4AADC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75" y="173570"/>
            <a:ext cx="8887046" cy="501650"/>
          </a:xfrm>
        </p:spPr>
        <p:txBody>
          <a:bodyPr>
            <a:noAutofit/>
          </a:bodyPr>
          <a:lstStyle/>
          <a:p>
            <a:r>
              <a:rPr lang="nl-BE" b="0" dirty="0">
                <a:solidFill>
                  <a:srgbClr val="C300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Budgets 2023 :</a:t>
            </a:r>
            <a:r>
              <a:rPr lang="nl-BE" b="0" dirty="0">
                <a:solidFill>
                  <a:srgbClr val="51626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b="0" dirty="0">
                <a:solidFill>
                  <a:srgbClr val="C301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demandes d’aide sociale </a:t>
            </a:r>
            <a:r>
              <a:rPr lang="fr-BE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via les CPAS </a:t>
            </a:r>
            <a:r>
              <a:rPr lang="fr-BE" b="0" dirty="0">
                <a:solidFill>
                  <a:srgbClr val="C301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forte hausse (&gt;12%)</a:t>
            </a:r>
            <a:endParaRPr lang="nl-BE" b="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764F25F-AAEE-36AE-D546-FB4ABA68E763}"/>
              </a:ext>
            </a:extLst>
          </p:cNvPr>
          <p:cNvSpPr txBox="1">
            <a:spLocks/>
          </p:cNvSpPr>
          <p:nvPr/>
        </p:nvSpPr>
        <p:spPr>
          <a:xfrm>
            <a:off x="297125" y="4524692"/>
            <a:ext cx="771278" cy="226711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920604"/>
              </p:ext>
            </p:extLst>
          </p:nvPr>
        </p:nvGraphicFramePr>
        <p:xfrm>
          <a:off x="95710" y="1655284"/>
          <a:ext cx="3701626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B5840A-950F-AE40-1D6B-30BF82D83A3C}"/>
              </a:ext>
            </a:extLst>
          </p:cNvPr>
          <p:cNvSpPr txBox="1"/>
          <p:nvPr/>
        </p:nvSpPr>
        <p:spPr>
          <a:xfrm>
            <a:off x="4070773" y="4719105"/>
            <a:ext cx="2438400" cy="226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dirty="0"/>
              <a:t>Source : Budgets des CPAS</a:t>
            </a:r>
            <a:endParaRPr lang="fr-BE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8EDEBBC-3192-82D0-63B2-43F034DF2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828431"/>
              </p:ext>
            </p:extLst>
          </p:nvPr>
        </p:nvGraphicFramePr>
        <p:xfrm>
          <a:off x="4070773" y="1477362"/>
          <a:ext cx="4776102" cy="327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973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8CFFCF-BB26-4016-8BB3-68ACD9284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1800" b="0" dirty="0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nl-B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BE" sz="1800" b="0" dirty="0">
                <a:solidFill>
                  <a:srgbClr val="51626F"/>
                </a:solidFill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premiers effets de la hausse des taux d'intérêt </a:t>
            </a:r>
            <a:endParaRPr lang="fr-BE" sz="1800" dirty="0"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7C660C-DFAB-9024-0C96-6CED1F8185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0637" y="638700"/>
            <a:ext cx="2263363" cy="2459651"/>
          </a:xfrm>
        </p:spPr>
        <p:txBody>
          <a:bodyPr/>
          <a:lstStyle/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/>
              <a:t>1° progression des charges d’intérêts après baisse structurelle de plus de 10 ans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/>
              <a:t>Important volume de nouveaux emprunts:</a:t>
            </a:r>
          </a:p>
          <a:p>
            <a:pPr algn="l">
              <a:lnSpc>
                <a:spcPct val="150000"/>
              </a:lnSpc>
            </a:pPr>
            <a:r>
              <a:rPr lang="nl-BE" sz="1200" dirty="0"/>
              <a:t>	</a:t>
            </a:r>
            <a:r>
              <a:rPr lang="fr-FR" sz="1200" dirty="0"/>
              <a:t>-</a:t>
            </a:r>
            <a:r>
              <a:rPr lang="fr-FR" sz="1000" dirty="0"/>
              <a:t>Programme d’</a:t>
            </a:r>
            <a:r>
              <a:rPr lang="fr-FR" sz="1000" dirty="0" err="1"/>
              <a:t>investiss</a:t>
            </a:r>
            <a:r>
              <a:rPr lang="fr-FR" sz="1000" dirty="0"/>
              <a:t>. 	(fin de mandature)</a:t>
            </a:r>
          </a:p>
          <a:p>
            <a:pPr algn="l">
              <a:lnSpc>
                <a:spcPct val="150000"/>
              </a:lnSpc>
            </a:pPr>
            <a:r>
              <a:rPr lang="nl-BE" sz="1000" dirty="0"/>
              <a:t>	</a:t>
            </a:r>
            <a:r>
              <a:rPr lang="fr-FR" sz="1000" dirty="0"/>
              <a:t>-Prêts « Oxygène »  	(grandes villes)</a:t>
            </a:r>
            <a:r>
              <a:rPr lang="nl-BE" sz="1000" dirty="0"/>
              <a:t> </a:t>
            </a:r>
            <a:endParaRPr lang="fr-BE" sz="1000" dirty="0"/>
          </a:p>
          <a:p>
            <a:endParaRPr lang="fr-BE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1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333784"/>
              </p:ext>
            </p:extLst>
          </p:nvPr>
        </p:nvGraphicFramePr>
        <p:xfrm>
          <a:off x="596970" y="1768247"/>
          <a:ext cx="5350017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316C9C-1F23-6CE3-619E-E8E27DAACD94}"/>
              </a:ext>
            </a:extLst>
          </p:cNvPr>
          <p:cNvSpPr txBox="1">
            <a:spLocks/>
          </p:cNvSpPr>
          <p:nvPr/>
        </p:nvSpPr>
        <p:spPr>
          <a:xfrm>
            <a:off x="7144739" y="188889"/>
            <a:ext cx="890271" cy="295837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78B18F-485A-21C9-AFAF-168B443A4899}"/>
              </a:ext>
            </a:extLst>
          </p:cNvPr>
          <p:cNvSpPr txBox="1">
            <a:spLocks/>
          </p:cNvSpPr>
          <p:nvPr/>
        </p:nvSpPr>
        <p:spPr>
          <a:xfrm>
            <a:off x="596970" y="1020282"/>
            <a:ext cx="1835393" cy="501303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fr-FR" sz="1200" kern="0" dirty="0">
                <a:solidFill>
                  <a:srgbClr val="FFFFFF"/>
                </a:solidFill>
              </a:rPr>
              <a:t>Charges de la dette</a:t>
            </a:r>
          </a:p>
          <a:p>
            <a:pPr defTabSz="914400"/>
            <a:r>
              <a:rPr lang="fr-FR" sz="1200" kern="0" dirty="0">
                <a:solidFill>
                  <a:srgbClr val="FFFFFF"/>
                </a:solidFill>
              </a:rPr>
              <a:t>               (+16%)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DE7146-3430-D2C9-A3FB-F6D198A76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006297"/>
              </p:ext>
            </p:extLst>
          </p:nvPr>
        </p:nvGraphicFramePr>
        <p:xfrm>
          <a:off x="2372995" y="852444"/>
          <a:ext cx="1520962" cy="9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C908E1-FE3C-70DB-9C82-3999BC6A947E}"/>
              </a:ext>
            </a:extLst>
          </p:cNvPr>
          <p:cNvCxnSpPr/>
          <p:nvPr/>
        </p:nvCxnSpPr>
        <p:spPr>
          <a:xfrm>
            <a:off x="1110827" y="3434080"/>
            <a:ext cx="2336800" cy="230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5F86B4-B698-116B-7F11-12A4CE4CA6EB}"/>
              </a:ext>
            </a:extLst>
          </p:cNvPr>
          <p:cNvCxnSpPr/>
          <p:nvPr/>
        </p:nvCxnSpPr>
        <p:spPr>
          <a:xfrm flipV="1">
            <a:off x="3501814" y="3305387"/>
            <a:ext cx="230293" cy="358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27B90D4-83D9-6DD7-782F-9A3E6B2F37E3}"/>
              </a:ext>
            </a:extLst>
          </p:cNvPr>
          <p:cNvSpPr txBox="1">
            <a:spLocks/>
          </p:cNvSpPr>
          <p:nvPr/>
        </p:nvSpPr>
        <p:spPr>
          <a:xfrm>
            <a:off x="4916811" y="1054360"/>
            <a:ext cx="601159" cy="25358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BXL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C536C-CA26-2D21-25B7-2BCC641DBFE8}"/>
              </a:ext>
            </a:extLst>
          </p:cNvPr>
          <p:cNvSpPr txBox="1"/>
          <p:nvPr/>
        </p:nvSpPr>
        <p:spPr>
          <a:xfrm>
            <a:off x="5588314" y="998871"/>
            <a:ext cx="803715" cy="253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400" dirty="0">
                <a:solidFill>
                  <a:srgbClr val="51626F"/>
                </a:solidFill>
              </a:rPr>
              <a:t>+6,5%</a:t>
            </a:r>
            <a:endParaRPr lang="fr-BE" sz="1400" dirty="0">
              <a:solidFill>
                <a:srgbClr val="51626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50745F-4AAC-3177-563F-F19598A96094}"/>
              </a:ext>
            </a:extLst>
          </p:cNvPr>
          <p:cNvSpPr/>
          <p:nvPr/>
        </p:nvSpPr>
        <p:spPr>
          <a:xfrm>
            <a:off x="4699221" y="852444"/>
            <a:ext cx="1692808" cy="669141"/>
          </a:xfrm>
          <a:prstGeom prst="rect">
            <a:avLst/>
          </a:prstGeom>
          <a:noFill/>
          <a:ln w="12700">
            <a:solidFill>
              <a:srgbClr val="C30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4149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22430"/>
              </p:ext>
            </p:extLst>
          </p:nvPr>
        </p:nvGraphicFramePr>
        <p:xfrm>
          <a:off x="328248" y="2424339"/>
          <a:ext cx="4738766" cy="271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457B7-22B0-4691-9D61-A66BA0471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787" y="325553"/>
            <a:ext cx="7183393" cy="307949"/>
          </a:xfrm>
          <a:ln>
            <a:noFill/>
          </a:ln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fr-BE" sz="18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Des projets d’investissements freinés par la hausse des coûts des matériaux de construction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B73C1-C3E0-4412-A203-68E15C4B68DD}"/>
              </a:ext>
            </a:extLst>
          </p:cNvPr>
          <p:cNvSpPr txBox="1"/>
          <p:nvPr/>
        </p:nvSpPr>
        <p:spPr>
          <a:xfrm>
            <a:off x="418064" y="807855"/>
            <a:ext cx="8397688" cy="1434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R="0" lvl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cs typeface="Arial" panose="020B0604020202020204" pitchFamily="34" charset="0"/>
                <a:sym typeface="Wingdings" panose="05000000000000000000" pitchFamily="2" charset="2"/>
              </a:rPr>
              <a:t>Les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  <a:sym typeface="Wingdings" panose="05000000000000000000" pitchFamily="2" charset="2"/>
              </a:rPr>
              <a:t>projets d’investissements ont sensiblement progressé p./r. à la mandature communale précédente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cs typeface="Arial" panose="020B0604020202020204" pitchFamily="34" charset="0"/>
              </a:rPr>
              <a:t>(+60% depuis 2019) surtout en Wallonie 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cs typeface="Arial" panose="020B0604020202020204" pitchFamily="34" charset="0"/>
              </a:rPr>
              <a:t>Ces hausses s’expliquent partiellement par différents reports (crise sanitaire, programmation FRIC…)</a:t>
            </a: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cs typeface="Arial" panose="020B0604020202020204" pitchFamily="34" charset="0"/>
              </a:rPr>
              <a:t>Les plans de relance (UE et régionaux) ont également boosté les projets d’investissements des pouvoirs locaux</a:t>
            </a:r>
          </a:p>
          <a:p>
            <a:pPr marL="171450" indent="-171450">
              <a:buFont typeface="Wingdings" panose="05000000000000000000" pitchFamily="2" charset="2"/>
              <a:buChar char="à"/>
              <a:defRPr/>
            </a:pPr>
            <a:r>
              <a:rPr lang="fr-FR" sz="1100" dirty="0">
                <a:solidFill>
                  <a:srgbClr val="535353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Vu la hausse des coûts de la construction (+35% depuis 1 an)  cela signifie concrètement moins de projets pour un même montant nominal</a:t>
            </a:r>
          </a:p>
          <a:p>
            <a:pPr marL="171450" indent="-171450">
              <a:buFont typeface="Wingdings" panose="05000000000000000000" pitchFamily="2" charset="2"/>
              <a:buChar char="à"/>
              <a:defRPr/>
            </a:pPr>
            <a:r>
              <a:rPr lang="fr-FR" sz="1100" dirty="0">
                <a:solidFill>
                  <a:srgbClr val="535353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taux de réalisation effectif est plus élevé à </a:t>
            </a:r>
            <a:r>
              <a:rPr lang="nl-BE" sz="1100" dirty="0">
                <a:solidFill>
                  <a:srgbClr val="535353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BXL (+/- 60%) </a:t>
            </a:r>
            <a:r>
              <a:rPr lang="fr-FR" sz="1100" dirty="0">
                <a:solidFill>
                  <a:srgbClr val="535353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et reste relativement faible en Wallonie (+/- 40%)</a:t>
            </a:r>
            <a:endParaRPr lang="fr-FR" sz="1100" dirty="0">
              <a:solidFill>
                <a:srgbClr val="535353"/>
              </a:solidFill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C30144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C30144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AA85FB-3FE9-4AD6-B31D-899787800519}"/>
              </a:ext>
            </a:extLst>
          </p:cNvPr>
          <p:cNvCxnSpPr>
            <a:cxnSpLocks/>
          </p:cNvCxnSpPr>
          <p:nvPr/>
        </p:nvCxnSpPr>
        <p:spPr>
          <a:xfrm flipV="1">
            <a:off x="2697631" y="3092231"/>
            <a:ext cx="675762" cy="36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7586C90-2B4A-4CC7-985B-42CE549759B0}"/>
              </a:ext>
            </a:extLst>
          </p:cNvPr>
          <p:cNvSpPr txBox="1"/>
          <p:nvPr/>
        </p:nvSpPr>
        <p:spPr>
          <a:xfrm>
            <a:off x="1810966" y="2924907"/>
            <a:ext cx="1176619" cy="334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586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C30243"/>
                </a:solidFill>
                <a:effectLst/>
                <a:uLnTx/>
                <a:uFillTx/>
                <a:latin typeface="Belfius Montserrat Medium" panose="00000600000000000000" pitchFamily="50" charset="0"/>
                <a:ea typeface="+mn-ea"/>
                <a:cs typeface="+mn-cs"/>
              </a:rPr>
              <a:t>+60% p/r à 2019</a:t>
            </a: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C30243"/>
              </a:solidFill>
              <a:effectLst/>
              <a:uLnTx/>
              <a:uFillTx/>
              <a:latin typeface="Belfius Montserrat Medium" panose="00000600000000000000" pitchFamily="50" charset="0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2458C9-EBE9-7E88-A29C-A12077BC9754}"/>
              </a:ext>
            </a:extLst>
          </p:cNvPr>
          <p:cNvCxnSpPr>
            <a:cxnSpLocks/>
          </p:cNvCxnSpPr>
          <p:nvPr/>
        </p:nvCxnSpPr>
        <p:spPr>
          <a:xfrm>
            <a:off x="3450630" y="3053201"/>
            <a:ext cx="5359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67347D-2A13-6042-B217-B3F3573B8811}"/>
              </a:ext>
            </a:extLst>
          </p:cNvPr>
          <p:cNvCxnSpPr>
            <a:cxnSpLocks/>
          </p:cNvCxnSpPr>
          <p:nvPr/>
        </p:nvCxnSpPr>
        <p:spPr>
          <a:xfrm>
            <a:off x="849130" y="3635180"/>
            <a:ext cx="1848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4E40B-6782-466E-0D8C-BEF3D04CFE41}"/>
              </a:ext>
            </a:extLst>
          </p:cNvPr>
          <p:cNvSpPr txBox="1">
            <a:spLocks/>
          </p:cNvSpPr>
          <p:nvPr/>
        </p:nvSpPr>
        <p:spPr>
          <a:xfrm>
            <a:off x="1954139" y="2496763"/>
            <a:ext cx="890271" cy="295837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4C95546-BA7B-F4D3-5C34-980DE4525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507295"/>
              </p:ext>
            </p:extLst>
          </p:nvPr>
        </p:nvGraphicFramePr>
        <p:xfrm>
          <a:off x="5213793" y="2792600"/>
          <a:ext cx="3105115" cy="214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CAB9C2C-FA61-D764-0F1E-B722941B4ED6}"/>
              </a:ext>
            </a:extLst>
          </p:cNvPr>
          <p:cNvSpPr txBox="1">
            <a:spLocks/>
          </p:cNvSpPr>
          <p:nvPr/>
        </p:nvSpPr>
        <p:spPr>
          <a:xfrm>
            <a:off x="6692905" y="2496762"/>
            <a:ext cx="601159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BXL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17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43255A-0959-C14D-3E80-119705C950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nl-BE" sz="2400" dirty="0"/>
              <a:t>Les recettes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292562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EFB64-3ADB-6CA0-7AD9-C88F082A71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876" y="484726"/>
            <a:ext cx="7449260" cy="307949"/>
          </a:xfrm>
        </p:spPr>
        <p:txBody>
          <a:bodyPr/>
          <a:lstStyle/>
          <a:p>
            <a:r>
              <a:rPr lang="fr-FR" sz="1800" b="0" dirty="0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fr-FR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b="0" dirty="0">
                <a:solidFill>
                  <a:srgbClr val="53535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 progression inespérée de certaines </a:t>
            </a:r>
            <a:r>
              <a:rPr lang="fr-FR" sz="1800" b="0" dirty="0">
                <a:solidFill>
                  <a:srgbClr val="C3014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recettes</a:t>
            </a:r>
            <a:endParaRPr lang="fr-FR" sz="1800" dirty="0">
              <a:latin typeface="+mj-lt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5E2F254-3A3F-9E50-7B68-A0173B5365EE}"/>
              </a:ext>
            </a:extLst>
          </p:cNvPr>
          <p:cNvSpPr/>
          <p:nvPr/>
        </p:nvSpPr>
        <p:spPr>
          <a:xfrm rot="10800000">
            <a:off x="3727219" y="1815252"/>
            <a:ext cx="313622" cy="1956647"/>
          </a:xfrm>
          <a:prstGeom prst="rightBrace">
            <a:avLst/>
          </a:prstGeom>
          <a:ln w="28575">
            <a:solidFill>
              <a:srgbClr val="516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11A9FA-0BAA-B86C-3CA5-1FCF1B4A5103}"/>
              </a:ext>
            </a:extLst>
          </p:cNvPr>
          <p:cNvSpPr txBox="1">
            <a:spLocks/>
          </p:cNvSpPr>
          <p:nvPr/>
        </p:nvSpPr>
        <p:spPr>
          <a:xfrm>
            <a:off x="8029535" y="188889"/>
            <a:ext cx="890271" cy="295837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6329B2A-D16F-938A-104D-CEC477CD7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716532"/>
              </p:ext>
            </p:extLst>
          </p:nvPr>
        </p:nvGraphicFramePr>
        <p:xfrm>
          <a:off x="4132045" y="1220720"/>
          <a:ext cx="4787761" cy="353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5A3BC5-8479-99EC-C664-AD4AF584B461}"/>
              </a:ext>
            </a:extLst>
          </p:cNvPr>
          <p:cNvSpPr txBox="1"/>
          <p:nvPr/>
        </p:nvSpPr>
        <p:spPr>
          <a:xfrm>
            <a:off x="2989575" y="2286627"/>
            <a:ext cx="909497" cy="102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400" b="1" dirty="0">
                <a:solidFill>
                  <a:srgbClr val="C30144"/>
                </a:solidFill>
              </a:rPr>
              <a:t>+969 </a:t>
            </a:r>
            <a:r>
              <a:rPr lang="nl-BE" sz="1400" dirty="0" err="1">
                <a:solidFill>
                  <a:srgbClr val="C30144"/>
                </a:solidFill>
              </a:rPr>
              <a:t>mio</a:t>
            </a:r>
            <a:r>
              <a:rPr lang="nl-BE" sz="1400" dirty="0">
                <a:solidFill>
                  <a:srgbClr val="C30144"/>
                </a:solidFill>
              </a:rPr>
              <a:t> EUR</a:t>
            </a:r>
            <a:endParaRPr lang="fr-BE" sz="1400" dirty="0">
              <a:solidFill>
                <a:srgbClr val="C30144"/>
              </a:solidFill>
            </a:endParaRPr>
          </a:p>
        </p:txBody>
      </p:sp>
      <p:graphicFrame>
        <p:nvGraphicFramePr>
          <p:cNvPr id="15" name="Grafiek 1">
            <a:extLst>
              <a:ext uri="{FF2B5EF4-FFF2-40B4-BE49-F238E27FC236}">
                <a16:creationId xmlns:a16="http://schemas.microsoft.com/office/drawing/2014/main" id="{B6FE87F6-E350-4D1B-EFB2-B283D5C02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785757"/>
              </p:ext>
            </p:extLst>
          </p:nvPr>
        </p:nvGraphicFramePr>
        <p:xfrm>
          <a:off x="473457" y="1220719"/>
          <a:ext cx="2647363" cy="352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3B4BAE-E1C4-6F2F-6967-0ADC20A13852}"/>
              </a:ext>
            </a:extLst>
          </p:cNvPr>
          <p:cNvSpPr txBox="1"/>
          <p:nvPr/>
        </p:nvSpPr>
        <p:spPr>
          <a:xfrm>
            <a:off x="4132045" y="884543"/>
            <a:ext cx="1304972" cy="295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sz="1000" b="1" dirty="0"/>
              <a:t>En millions EUR</a:t>
            </a:r>
          </a:p>
        </p:txBody>
      </p:sp>
    </p:spTree>
    <p:extLst>
      <p:ext uri="{BB962C8B-B14F-4D97-AF65-F5344CB8AC3E}">
        <p14:creationId xmlns:p14="http://schemas.microsoft.com/office/powerpoint/2010/main" val="2861556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30EE1-EC25-9527-7DFC-2559E41F7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875" y="484726"/>
            <a:ext cx="7587747" cy="307949"/>
          </a:xfrm>
        </p:spPr>
        <p:txBody>
          <a:bodyPr/>
          <a:lstStyle/>
          <a:p>
            <a:r>
              <a:rPr lang="fr-FR" sz="1800" b="0" dirty="0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fr-FR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b="0" dirty="0">
                <a:solidFill>
                  <a:srgbClr val="53535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 progression inespérée de certaines recettes</a:t>
            </a:r>
            <a:endParaRPr lang="fr-FR" sz="1800" dirty="0">
              <a:latin typeface="+mj-lt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5E2F254-3A3F-9E50-7B68-A0173B5365EE}"/>
              </a:ext>
            </a:extLst>
          </p:cNvPr>
          <p:cNvSpPr/>
          <p:nvPr/>
        </p:nvSpPr>
        <p:spPr>
          <a:xfrm rot="10800000">
            <a:off x="3954442" y="1747985"/>
            <a:ext cx="288340" cy="2326219"/>
          </a:xfrm>
          <a:prstGeom prst="rightBrace">
            <a:avLst/>
          </a:prstGeom>
          <a:ln w="28575">
            <a:solidFill>
              <a:srgbClr val="516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6329B2A-D16F-938A-104D-CEC477CD7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059896"/>
              </p:ext>
            </p:extLst>
          </p:nvPr>
        </p:nvGraphicFramePr>
        <p:xfrm>
          <a:off x="3954442" y="1068806"/>
          <a:ext cx="478776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5A3BC5-8479-99EC-C664-AD4AF584B461}"/>
              </a:ext>
            </a:extLst>
          </p:cNvPr>
          <p:cNvSpPr txBox="1"/>
          <p:nvPr/>
        </p:nvSpPr>
        <p:spPr>
          <a:xfrm>
            <a:off x="3044943" y="2293350"/>
            <a:ext cx="1023648" cy="1022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400" b="1" dirty="0">
                <a:solidFill>
                  <a:srgbClr val="C30144"/>
                </a:solidFill>
              </a:rPr>
              <a:t>+336 </a:t>
            </a:r>
            <a:r>
              <a:rPr lang="nl-BE" sz="1400" dirty="0" err="1">
                <a:solidFill>
                  <a:srgbClr val="C30144"/>
                </a:solidFill>
              </a:rPr>
              <a:t>mio</a:t>
            </a:r>
            <a:r>
              <a:rPr lang="nl-BE" sz="1400" dirty="0">
                <a:solidFill>
                  <a:srgbClr val="C30144"/>
                </a:solidFill>
              </a:rPr>
              <a:t> EUR</a:t>
            </a:r>
            <a:endParaRPr lang="fr-BE" sz="1400" dirty="0">
              <a:solidFill>
                <a:srgbClr val="C30144"/>
              </a:solidFill>
            </a:endParaRPr>
          </a:p>
        </p:txBody>
      </p:sp>
      <p:graphicFrame>
        <p:nvGraphicFramePr>
          <p:cNvPr id="15" name="Grafiek 1">
            <a:extLst>
              <a:ext uri="{FF2B5EF4-FFF2-40B4-BE49-F238E27FC236}">
                <a16:creationId xmlns:a16="http://schemas.microsoft.com/office/drawing/2014/main" id="{B6FE87F6-E350-4D1B-EFB2-B283D5C02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358987"/>
              </p:ext>
            </p:extLst>
          </p:nvPr>
        </p:nvGraphicFramePr>
        <p:xfrm>
          <a:off x="473457" y="1264257"/>
          <a:ext cx="2647363" cy="346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6D68AB1-982F-FC2E-AD2A-4C1D18010589}"/>
              </a:ext>
            </a:extLst>
          </p:cNvPr>
          <p:cNvSpPr txBox="1">
            <a:spLocks/>
          </p:cNvSpPr>
          <p:nvPr/>
        </p:nvSpPr>
        <p:spPr>
          <a:xfrm>
            <a:off x="8280623" y="181681"/>
            <a:ext cx="601159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BXL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8CD3E-9691-0EA2-CBA0-F934DBC85262}"/>
              </a:ext>
            </a:extLst>
          </p:cNvPr>
          <p:cNvSpPr txBox="1"/>
          <p:nvPr/>
        </p:nvSpPr>
        <p:spPr>
          <a:xfrm>
            <a:off x="4132045" y="884543"/>
            <a:ext cx="1304972" cy="295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sz="1000" b="1" dirty="0"/>
              <a:t>En millions EUR</a:t>
            </a:r>
          </a:p>
        </p:txBody>
      </p:sp>
    </p:spTree>
    <p:extLst>
      <p:ext uri="{BB962C8B-B14F-4D97-AF65-F5344CB8AC3E}">
        <p14:creationId xmlns:p14="http://schemas.microsoft.com/office/powerpoint/2010/main" val="175272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98B91-4F7C-406D-9D2E-23FFB6FDF4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590" y="485429"/>
            <a:ext cx="8160820" cy="307949"/>
          </a:xfrm>
        </p:spPr>
        <p:txBody>
          <a:bodyPr/>
          <a:lstStyle/>
          <a:p>
            <a:r>
              <a:rPr lang="fr-FR" dirty="0">
                <a:solidFill>
                  <a:srgbClr val="C30144"/>
                </a:solidFill>
                <a:latin typeface="+mj-lt"/>
                <a:cs typeface="Arial" panose="020B0604020202020204" pitchFamily="34" charset="0"/>
              </a:rPr>
              <a:t>2022-2023 </a:t>
            </a:r>
            <a:r>
              <a:rPr lang="fr-FR" dirty="0">
                <a:latin typeface="+mj-lt"/>
                <a:cs typeface="Arial" panose="020B0604020202020204" pitchFamily="34" charset="0"/>
              </a:rPr>
              <a:t>: un contexte macroéconomique très perturbé après 2 ans de crise sanitaire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7FF259-400C-4BBC-9E65-82A04CBD45B6}"/>
              </a:ext>
            </a:extLst>
          </p:cNvPr>
          <p:cNvSpPr txBox="1"/>
          <p:nvPr/>
        </p:nvSpPr>
        <p:spPr>
          <a:xfrm>
            <a:off x="591680" y="2097739"/>
            <a:ext cx="3175761" cy="22523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1834926" lvl="8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BE" sz="1200" dirty="0"/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BE" sz="1200" dirty="0"/>
          </a:p>
          <a:p>
            <a:pPr marL="379385" lvl="1" indent="-171450">
              <a:buFont typeface="Arial" panose="020B0604020202020204" pitchFamily="34" charset="0"/>
              <a:buChar char="•"/>
            </a:pPr>
            <a:r>
              <a:rPr lang="fr-FR" sz="1100" dirty="0"/>
              <a:t>Conséquences de la crise sanitaire </a:t>
            </a:r>
          </a:p>
          <a:p>
            <a:pPr marL="379385" lvl="1" indent="-171450">
              <a:buFont typeface="Arial" panose="020B0604020202020204" pitchFamily="34" charset="0"/>
              <a:buChar char="•"/>
            </a:pPr>
            <a:r>
              <a:rPr lang="fr-FR" sz="1100" dirty="0"/>
              <a:t>Impact des inondations de juillet 2021 (Wallonie)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18879F-D6D6-4DA8-88C1-01C9511384B4}"/>
              </a:ext>
            </a:extLst>
          </p:cNvPr>
          <p:cNvCxnSpPr>
            <a:cxnSpLocks/>
          </p:cNvCxnSpPr>
          <p:nvPr/>
        </p:nvCxnSpPr>
        <p:spPr>
          <a:xfrm>
            <a:off x="599939" y="1687604"/>
            <a:ext cx="76009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047370-3913-4D4F-B4FC-7A644AE4759B}"/>
              </a:ext>
            </a:extLst>
          </p:cNvPr>
          <p:cNvSpPr txBox="1"/>
          <p:nvPr/>
        </p:nvSpPr>
        <p:spPr>
          <a:xfrm>
            <a:off x="4255993" y="2097740"/>
            <a:ext cx="3859307" cy="22523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900" dirty="0"/>
          </a:p>
          <a:p>
            <a:endParaRPr lang="nl-BE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900" dirty="0"/>
          </a:p>
          <a:p>
            <a:pPr marL="379385" lvl="1" indent="-171450">
              <a:buFont typeface="Arial" panose="020B0604020202020204" pitchFamily="34" charset="0"/>
              <a:buChar char="•"/>
            </a:pPr>
            <a:r>
              <a:rPr lang="fr-FR" sz="1100" dirty="0"/>
              <a:t>Taux d’inflation</a:t>
            </a:r>
          </a:p>
          <a:p>
            <a:pPr marL="379385" lvl="1" indent="-171450">
              <a:buFont typeface="Arial" panose="020B0604020202020204" pitchFamily="34" charset="0"/>
              <a:buChar char="•"/>
            </a:pPr>
            <a:r>
              <a:rPr lang="fr-FR" sz="1100" dirty="0"/>
              <a:t>Coûts de l’énergie</a:t>
            </a:r>
          </a:p>
          <a:p>
            <a:pPr marL="379385" lvl="1" indent="-171450">
              <a:buFont typeface="Arial" panose="020B0604020202020204" pitchFamily="34" charset="0"/>
              <a:buChar char="•"/>
            </a:pPr>
            <a:r>
              <a:rPr lang="fr-FR" sz="1100" dirty="0"/>
              <a:t>Coûts des matériaux de construction</a:t>
            </a:r>
          </a:p>
          <a:p>
            <a:pPr marL="379385" lvl="1" indent="-171450">
              <a:buFont typeface="Arial" panose="020B0604020202020204" pitchFamily="34" charset="0"/>
              <a:buChar char="•"/>
            </a:pPr>
            <a:r>
              <a:rPr lang="fr-FR" sz="1100" dirty="0"/>
              <a:t>Taux d’intérêt</a:t>
            </a:r>
          </a:p>
          <a:p>
            <a:pPr algn="l">
              <a:lnSpc>
                <a:spcPct val="150000"/>
              </a:lnSpc>
            </a:pPr>
            <a:endParaRPr lang="fr-BE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82770B7-D3C7-4BEC-9265-9645F66B0D79}"/>
              </a:ext>
            </a:extLst>
          </p:cNvPr>
          <p:cNvSpPr/>
          <p:nvPr/>
        </p:nvSpPr>
        <p:spPr>
          <a:xfrm rot="17768926">
            <a:off x="7332634" y="2963227"/>
            <a:ext cx="730227" cy="4136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4F0ABF-1B6A-47DD-9109-921B757A7A30}"/>
              </a:ext>
            </a:extLst>
          </p:cNvPr>
          <p:cNvSpPr txBox="1"/>
          <p:nvPr/>
        </p:nvSpPr>
        <p:spPr>
          <a:xfrm>
            <a:off x="5711286" y="1308808"/>
            <a:ext cx="1301355" cy="3079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100" dirty="0">
                <a:solidFill>
                  <a:srgbClr val="FFFFFF"/>
                </a:solidFill>
              </a:rPr>
              <a:t>2022-2023</a:t>
            </a:r>
            <a:endParaRPr lang="fr-BE" sz="1100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C9A568-722C-4F09-86AF-880C884F90F9}"/>
              </a:ext>
            </a:extLst>
          </p:cNvPr>
          <p:cNvSpPr txBox="1"/>
          <p:nvPr/>
        </p:nvSpPr>
        <p:spPr>
          <a:xfrm>
            <a:off x="4450967" y="2185848"/>
            <a:ext cx="3509692" cy="29583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1000" b="1" dirty="0">
                <a:solidFill>
                  <a:srgbClr val="FFFFFF"/>
                </a:solidFill>
              </a:rPr>
              <a:t>Contexte macroéconomique très perturbé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826C2A-5514-471A-A64E-02637D2F0596}"/>
              </a:ext>
            </a:extLst>
          </p:cNvPr>
          <p:cNvSpPr txBox="1"/>
          <p:nvPr/>
        </p:nvSpPr>
        <p:spPr>
          <a:xfrm>
            <a:off x="599939" y="1308809"/>
            <a:ext cx="607373" cy="307945"/>
          </a:xfrm>
          <a:prstGeom prst="rect">
            <a:avLst/>
          </a:prstGeom>
          <a:solidFill>
            <a:srgbClr val="C30144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100" dirty="0">
                <a:solidFill>
                  <a:srgbClr val="FFFFFF"/>
                </a:solidFill>
              </a:rPr>
              <a:t>2020</a:t>
            </a:r>
            <a:endParaRPr lang="fr-BE" sz="11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37D74D-D558-4A62-9E02-5E4AB914EE49}"/>
              </a:ext>
            </a:extLst>
          </p:cNvPr>
          <p:cNvSpPr txBox="1"/>
          <p:nvPr/>
        </p:nvSpPr>
        <p:spPr>
          <a:xfrm>
            <a:off x="3032312" y="1308809"/>
            <a:ext cx="607373" cy="307945"/>
          </a:xfrm>
          <a:prstGeom prst="rect">
            <a:avLst/>
          </a:prstGeom>
          <a:solidFill>
            <a:srgbClr val="C30144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100" dirty="0">
                <a:solidFill>
                  <a:srgbClr val="FFFFFF"/>
                </a:solidFill>
              </a:rPr>
              <a:t>2021</a:t>
            </a:r>
            <a:endParaRPr lang="fr-BE" sz="110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31AAE-E47A-4C1D-BC38-93DAF5694C9D}"/>
              </a:ext>
            </a:extLst>
          </p:cNvPr>
          <p:cNvSpPr txBox="1"/>
          <p:nvPr/>
        </p:nvSpPr>
        <p:spPr>
          <a:xfrm>
            <a:off x="754594" y="2185848"/>
            <a:ext cx="2768542" cy="295835"/>
          </a:xfrm>
          <a:prstGeom prst="rect">
            <a:avLst/>
          </a:prstGeom>
          <a:solidFill>
            <a:srgbClr val="C30144"/>
          </a:solidFill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sz="1000" b="1" dirty="0">
                <a:solidFill>
                  <a:srgbClr val="FFFFFF"/>
                </a:solidFill>
              </a:rPr>
              <a:t>Fragilisation des finances publiques</a:t>
            </a:r>
          </a:p>
        </p:txBody>
      </p:sp>
    </p:spTree>
    <p:extLst>
      <p:ext uri="{BB962C8B-B14F-4D97-AF65-F5344CB8AC3E}">
        <p14:creationId xmlns:p14="http://schemas.microsoft.com/office/powerpoint/2010/main" val="314284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D7E968-1F0B-A63D-5CC6-B1391DE91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5561" y="4412890"/>
            <a:ext cx="7520772" cy="307949"/>
          </a:xfrm>
          <a:ln>
            <a:noFill/>
          </a:ln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Précompte immobilier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(+10,2%) :  indexation RC en 2023 (+9,6%)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IPP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(+31,5%) : modification calendrier de versement par SPF Finances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percept° de 14 mois/12 en 2023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impact « One-shot »</a:t>
            </a:r>
            <a:endParaRPr lang="fr-FR" sz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Taxes locales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stables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717B1-0CF2-3E5E-D218-29F4AADC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829" y="212224"/>
            <a:ext cx="7895504" cy="501650"/>
          </a:xfrm>
        </p:spPr>
        <p:txBody>
          <a:bodyPr>
            <a:noAutofit/>
          </a:bodyPr>
          <a:lstStyle/>
          <a:p>
            <a:r>
              <a:rPr lang="fr-FR" b="0" dirty="0">
                <a:solidFill>
                  <a:srgbClr val="C300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fr-FR" b="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b="0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importante progression des </a:t>
            </a:r>
            <a:r>
              <a:rPr lang="fr-FR" b="0" dirty="0">
                <a:solidFill>
                  <a:srgbClr val="C301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recettes fiscales (+16,3%) </a:t>
            </a:r>
            <a:r>
              <a:rPr lang="fr-FR" b="0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malgré des taux d’imposition stables</a:t>
            </a:r>
            <a:endParaRPr lang="fr-FR" b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10A132-BB4B-53F6-6ECA-91344A4D6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11894"/>
              </p:ext>
            </p:extLst>
          </p:nvPr>
        </p:nvGraphicFramePr>
        <p:xfrm>
          <a:off x="745987" y="1916640"/>
          <a:ext cx="3562774" cy="18669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02385">
                  <a:extLst>
                    <a:ext uri="{9D8B030D-6E8A-4147-A177-3AD203B41FA5}">
                      <a16:colId xmlns:a16="http://schemas.microsoft.com/office/drawing/2014/main" val="2859397732"/>
                    </a:ext>
                  </a:extLst>
                </a:gridCol>
                <a:gridCol w="740834">
                  <a:extLst>
                    <a:ext uri="{9D8B030D-6E8A-4147-A177-3AD203B41FA5}">
                      <a16:colId xmlns:a16="http://schemas.microsoft.com/office/drawing/2014/main" val="627057778"/>
                    </a:ext>
                  </a:extLst>
                </a:gridCol>
                <a:gridCol w="819555">
                  <a:extLst>
                    <a:ext uri="{9D8B030D-6E8A-4147-A177-3AD203B41FA5}">
                      <a16:colId xmlns:a16="http://schemas.microsoft.com/office/drawing/2014/main" val="25717356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 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effectLst/>
                        </a:rPr>
                        <a:t>en EUR /hab.</a:t>
                      </a:r>
                      <a:endParaRPr lang="fr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effectLst/>
                        </a:rPr>
                        <a:t>Taux de croissance (p./r. à 2022)</a:t>
                      </a:r>
                      <a:endParaRPr lang="fr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677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 dirty="0">
                          <a:effectLst/>
                        </a:rPr>
                        <a:t>Taxes additionnelles au </a:t>
                      </a:r>
                      <a:r>
                        <a:rPr lang="fr-BE" sz="10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précompte immobilier</a:t>
                      </a:r>
                      <a:endParaRPr lang="fr-BE" sz="10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325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10,2%</a:t>
                      </a:r>
                      <a:endParaRPr lang="fr-BE" sz="11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7803677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 dirty="0">
                          <a:effectLst/>
                        </a:rPr>
                        <a:t>Taxes additionnelles à </a:t>
                      </a:r>
                      <a:r>
                        <a:rPr lang="fr-BE" sz="10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l'impôt des personnes physiques</a:t>
                      </a:r>
                      <a:endParaRPr lang="fr-BE" sz="10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effectLst/>
                        </a:rPr>
                        <a:t>361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31,5%</a:t>
                      </a:r>
                      <a:endParaRPr lang="fr-BE" sz="11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7736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>
                          <a:effectLst/>
                        </a:rPr>
                        <a:t>Autres taxes additionnelles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16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effectLst/>
                        </a:rPr>
                        <a:t>5,7%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7810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Taxes locales</a:t>
                      </a:r>
                      <a:endParaRPr lang="fr-BE" sz="10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148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3,5%</a:t>
                      </a:r>
                      <a:endParaRPr lang="fr-BE" sz="11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4614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 dirty="0">
                          <a:effectLst/>
                        </a:rPr>
                        <a:t>Compensations fiscales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23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effectLst/>
                        </a:rPr>
                        <a:t>-0,4%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4128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b="1" u="none" strike="noStrike" dirty="0">
                          <a:effectLst/>
                        </a:rPr>
                        <a:t>Total recettes fiscales</a:t>
                      </a:r>
                      <a:endParaRPr lang="fr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b="1" u="none" strike="noStrike" dirty="0">
                          <a:effectLst/>
                        </a:rPr>
                        <a:t>873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b="1" u="none" strike="noStrike" dirty="0">
                          <a:effectLst/>
                        </a:rPr>
                        <a:t>16,3%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0915055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899325"/>
              </p:ext>
            </p:extLst>
          </p:nvPr>
        </p:nvGraphicFramePr>
        <p:xfrm>
          <a:off x="4923040" y="1449493"/>
          <a:ext cx="3870122" cy="233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6E83914-53B7-8FD6-8DE7-FAE76ED6DF8D}"/>
              </a:ext>
            </a:extLst>
          </p:cNvPr>
          <p:cNvSpPr txBox="1">
            <a:spLocks/>
          </p:cNvSpPr>
          <p:nvPr/>
        </p:nvSpPr>
        <p:spPr>
          <a:xfrm>
            <a:off x="7767222" y="761582"/>
            <a:ext cx="890271" cy="295837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DAB85-DF56-3E0B-C8BA-B64F55A14F75}"/>
              </a:ext>
            </a:extLst>
          </p:cNvPr>
          <p:cNvSpPr txBox="1">
            <a:spLocks/>
          </p:cNvSpPr>
          <p:nvPr/>
        </p:nvSpPr>
        <p:spPr>
          <a:xfrm>
            <a:off x="786784" y="1290139"/>
            <a:ext cx="1021466" cy="295837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fr-FR" sz="1200" kern="0" dirty="0">
                <a:solidFill>
                  <a:srgbClr val="FFFFFF"/>
                </a:solidFill>
              </a:rPr>
              <a:t>Fiscalité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0807C85-4DBB-693F-1EB1-A706ED515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080489"/>
              </p:ext>
            </p:extLst>
          </p:nvPr>
        </p:nvGraphicFramePr>
        <p:xfrm>
          <a:off x="1808250" y="978930"/>
          <a:ext cx="1514132" cy="9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017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895AD4-F217-E1FB-1DB1-39090E19F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006295"/>
            <a:ext cx="9228483" cy="1084614"/>
          </a:xfrm>
          <a:ln>
            <a:noFill/>
          </a:ln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Précompte immobilier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(+17%) :  indexation RC en 2023 (+9,6%) + augmentation du taux par 8 communes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IPP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(+26,2%) : modification calendrier de versement par SPF Finances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percept° de 14 mois/12 en 2023 + réduction du taux par 4 communes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Taxes locales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(+9,6%) : 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 taxe sur les surfaces de bureaux (+11%) et la taxe sur l’occupation du domaine public (+17%)</a:t>
            </a:r>
            <a:endParaRPr lang="fr-BE" sz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BE" sz="135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717B1-0CF2-3E5E-D218-29F4AADC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592" y="170853"/>
            <a:ext cx="7535863" cy="501650"/>
          </a:xfrm>
        </p:spPr>
        <p:txBody>
          <a:bodyPr>
            <a:noAutofit/>
          </a:bodyPr>
          <a:lstStyle/>
          <a:p>
            <a:r>
              <a:rPr lang="fr-FR" b="0" dirty="0">
                <a:solidFill>
                  <a:srgbClr val="C300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fr-FR" b="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b="0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importante progression des </a:t>
            </a:r>
            <a:r>
              <a:rPr lang="fr-FR" b="0" dirty="0">
                <a:solidFill>
                  <a:srgbClr val="C301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recettes fiscales (+16,4%) </a:t>
            </a:r>
            <a:r>
              <a:rPr lang="fr-FR" b="0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poursuite du </a:t>
            </a:r>
            <a:r>
              <a:rPr lang="fr-FR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fr-FR" b="0" dirty="0" err="1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tax</a:t>
            </a:r>
            <a:r>
              <a:rPr lang="fr-FR" b="0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-shift communal »</a:t>
            </a:r>
            <a:endParaRPr lang="fr-FR" b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014F5E-F4C2-DC55-21E0-67535B582135}"/>
              </a:ext>
            </a:extLst>
          </p:cNvPr>
          <p:cNvSpPr txBox="1">
            <a:spLocks/>
          </p:cNvSpPr>
          <p:nvPr/>
        </p:nvSpPr>
        <p:spPr>
          <a:xfrm>
            <a:off x="8280623" y="181681"/>
            <a:ext cx="601159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BXL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6B8869-08F5-9ED9-96E9-F2EB96139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34014"/>
              </p:ext>
            </p:extLst>
          </p:nvPr>
        </p:nvGraphicFramePr>
        <p:xfrm>
          <a:off x="556592" y="1835846"/>
          <a:ext cx="3455683" cy="18669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92700">
                  <a:extLst>
                    <a:ext uri="{9D8B030D-6E8A-4147-A177-3AD203B41FA5}">
                      <a16:colId xmlns:a16="http://schemas.microsoft.com/office/drawing/2014/main" val="3431434122"/>
                    </a:ext>
                  </a:extLst>
                </a:gridCol>
                <a:gridCol w="713329">
                  <a:extLst>
                    <a:ext uri="{9D8B030D-6E8A-4147-A177-3AD203B41FA5}">
                      <a16:colId xmlns:a16="http://schemas.microsoft.com/office/drawing/2014/main" val="1615675268"/>
                    </a:ext>
                  </a:extLst>
                </a:gridCol>
                <a:gridCol w="849654">
                  <a:extLst>
                    <a:ext uri="{9D8B030D-6E8A-4147-A177-3AD203B41FA5}">
                      <a16:colId xmlns:a16="http://schemas.microsoft.com/office/drawing/2014/main" val="20898888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 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effectLst/>
                        </a:rPr>
                        <a:t>en EUR /hab.</a:t>
                      </a:r>
                      <a:endParaRPr lang="fr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effectLst/>
                        </a:rPr>
                        <a:t>Taux de croissance (p./r. à 2022)</a:t>
                      </a:r>
                      <a:endParaRPr lang="fr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6116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 dirty="0">
                          <a:effectLst/>
                        </a:rPr>
                        <a:t>Taxes additionnelles au </a:t>
                      </a:r>
                      <a:r>
                        <a:rPr lang="fr-BE" sz="10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précompte immobilier</a:t>
                      </a:r>
                      <a:endParaRPr lang="fr-BE" sz="10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751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17,0%</a:t>
                      </a:r>
                      <a:endParaRPr lang="fr-BE" sz="11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4204195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 dirty="0">
                          <a:effectLst/>
                        </a:rPr>
                        <a:t>Taxes additionnelles à </a:t>
                      </a:r>
                      <a:r>
                        <a:rPr lang="fr-BE" sz="10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l'impôt des personnes physiques</a:t>
                      </a:r>
                      <a:endParaRPr lang="fr-BE" sz="10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251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26,2%</a:t>
                      </a:r>
                      <a:endParaRPr lang="fr-BE" sz="11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7141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>
                          <a:effectLst/>
                        </a:rPr>
                        <a:t>Autres taxes additionnelles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30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-2,4%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5901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Taxes locales</a:t>
                      </a:r>
                      <a:endParaRPr lang="fr-BE" sz="10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231</a:t>
                      </a:r>
                      <a:endParaRPr lang="fr-B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9,6%</a:t>
                      </a:r>
                      <a:endParaRPr lang="fr-BE" sz="11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1258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>
                          <a:effectLst/>
                        </a:rPr>
                        <a:t>Compensations fiscales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35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7,6%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7026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b="1" u="none" strike="noStrike" dirty="0">
                          <a:effectLst/>
                        </a:rPr>
                        <a:t>Total recettes fiscales</a:t>
                      </a:r>
                      <a:endParaRPr lang="fr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b="1" u="none" strike="noStrike" dirty="0">
                          <a:effectLst/>
                        </a:rPr>
                        <a:t>1299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b="1" u="none" strike="noStrike" dirty="0">
                          <a:effectLst/>
                        </a:rPr>
                        <a:t>16,4%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3813296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1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992505"/>
              </p:ext>
            </p:extLst>
          </p:nvPr>
        </p:nvGraphicFramePr>
        <p:xfrm>
          <a:off x="4728045" y="1007647"/>
          <a:ext cx="43299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9321193-80FA-3AE2-FBDB-0830E95BC10A}"/>
              </a:ext>
            </a:extLst>
          </p:cNvPr>
          <p:cNvSpPr txBox="1">
            <a:spLocks/>
          </p:cNvSpPr>
          <p:nvPr/>
        </p:nvSpPr>
        <p:spPr>
          <a:xfrm>
            <a:off x="665760" y="1084614"/>
            <a:ext cx="1021466" cy="295837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fr-FR" sz="1200" kern="0" dirty="0">
                <a:solidFill>
                  <a:srgbClr val="FFFFFF"/>
                </a:solidFill>
              </a:rPr>
              <a:t>Fiscalité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BE9194-0F27-0BA9-5D20-A536F9593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5739913"/>
              </p:ext>
            </p:extLst>
          </p:nvPr>
        </p:nvGraphicFramePr>
        <p:xfrm>
          <a:off x="1687226" y="829166"/>
          <a:ext cx="1514132" cy="9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37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D7E968-1F0B-A63D-5CC6-B1391DE91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9666" y="3371675"/>
            <a:ext cx="3864334" cy="1290812"/>
          </a:xfrm>
          <a:ln>
            <a:solidFill>
              <a:srgbClr val="535353"/>
            </a:solidFill>
          </a:ln>
        </p:spPr>
        <p:txBody>
          <a:bodyPr>
            <a:normAutofit fontScale="92500"/>
          </a:bodyPr>
          <a:lstStyle/>
          <a:p>
            <a:r>
              <a:rPr lang="fr-FR" sz="1100" dirty="0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Fonds communes</a:t>
            </a:r>
            <a:r>
              <a:rPr lang="fr-FR" sz="1100" dirty="0">
                <a:solidFill>
                  <a:srgbClr val="51626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1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taux officiel indexation (BFP) + 1%</a:t>
            </a:r>
          </a:p>
          <a:p>
            <a:r>
              <a:rPr lang="fr-FR" sz="1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NB : taux d’indexation prévisionnel revu à la baisse en 2023 par RW</a:t>
            </a:r>
          </a:p>
          <a:p>
            <a:endParaRPr lang="fr-FR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dirty="0">
                <a:solidFill>
                  <a:srgbClr val="C30045"/>
                </a:solidFill>
                <a:latin typeface="+mj-lt"/>
                <a:cs typeface="Times New Roman" panose="02020603050405020304" pitchFamily="18" charset="0"/>
              </a:rPr>
              <a:t>Subsides </a:t>
            </a:r>
            <a:r>
              <a:rPr lang="fr-FR" sz="1100" dirty="0">
                <a:solidFill>
                  <a:srgbClr val="51626F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fr-FR" sz="1100" dirty="0">
                <a:solidFill>
                  <a:srgbClr val="C300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divers mécanismes d’</a:t>
            </a:r>
            <a:r>
              <a:rPr lang="fr-FR" sz="1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indexation (</a:t>
            </a:r>
            <a:r>
              <a:rPr lang="fr-FR" sz="11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subs</a:t>
            </a:r>
            <a:r>
              <a:rPr lang="fr-FR" sz="1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Pers)</a:t>
            </a:r>
          </a:p>
          <a:p>
            <a:r>
              <a:rPr lang="fr-FR" sz="1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NB : Intervention RW de 50 </a:t>
            </a:r>
            <a:r>
              <a:rPr lang="fr-FR" sz="11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mio</a:t>
            </a:r>
            <a:r>
              <a:rPr lang="fr-FR" sz="1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EUR pour hausse des coûts d’énergie (non compris dans les budgets initiaux)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717B1-0CF2-3E5E-D218-29F4AADC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468" y="219087"/>
            <a:ext cx="7535863" cy="501650"/>
          </a:xfrm>
        </p:spPr>
        <p:txBody>
          <a:bodyPr>
            <a:noAutofit/>
          </a:bodyPr>
          <a:lstStyle/>
          <a:p>
            <a:r>
              <a:rPr lang="nl-BE" b="0" dirty="0">
                <a:solidFill>
                  <a:srgbClr val="C300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nl-BE" b="0" dirty="0">
                <a:solidFill>
                  <a:srgbClr val="51626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b="0" dirty="0">
                <a:solidFill>
                  <a:srgbClr val="51626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b="0" dirty="0">
                <a:solidFill>
                  <a:srgbClr val="51626F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es mécanismes d’indexation des subsides soutiennent l’évolution des recettes</a:t>
            </a:r>
            <a:endParaRPr lang="nl-BE" b="0" dirty="0">
              <a:solidFill>
                <a:srgbClr val="51626F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55055"/>
              </p:ext>
            </p:extLst>
          </p:nvPr>
        </p:nvGraphicFramePr>
        <p:xfrm>
          <a:off x="254786" y="1806734"/>
          <a:ext cx="4510119" cy="316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13DD1C-90C0-DDCF-6225-76125E9DB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63834"/>
              </p:ext>
            </p:extLst>
          </p:nvPr>
        </p:nvGraphicFramePr>
        <p:xfrm>
          <a:off x="5586435" y="1454118"/>
          <a:ext cx="2882053" cy="11830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04053">
                  <a:extLst>
                    <a:ext uri="{9D8B030D-6E8A-4147-A177-3AD203B41FA5}">
                      <a16:colId xmlns:a16="http://schemas.microsoft.com/office/drawing/2014/main" val="46789504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919666147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92562219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 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effectLst/>
                        </a:rPr>
                        <a:t>En EUR /hab.</a:t>
                      </a:r>
                      <a:endParaRPr lang="fr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effectLst/>
                        </a:rPr>
                        <a:t>Taux de croissance (p./r. à 2022)</a:t>
                      </a:r>
                      <a:endParaRPr lang="fr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433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>
                          <a:effectLst/>
                        </a:rPr>
                        <a:t>Fonds (général et spéciaux)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450,9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13,8%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07797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Subsides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287,6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10,1%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127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1" u="none" strike="noStrike" dirty="0">
                          <a:effectLst/>
                        </a:rPr>
                        <a:t>Total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b="1" u="none" strike="noStrike" dirty="0">
                          <a:effectLst/>
                        </a:rPr>
                        <a:t>738,5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b="1" u="none" strike="noStrike" dirty="0">
                          <a:effectLst/>
                        </a:rPr>
                        <a:t>12,4%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9376689"/>
                  </a:ext>
                </a:extLst>
              </a:tr>
            </a:tbl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FF1B05-C28E-FBBE-CD01-BECA4635AE25}"/>
              </a:ext>
            </a:extLst>
          </p:cNvPr>
          <p:cNvSpPr txBox="1">
            <a:spLocks/>
          </p:cNvSpPr>
          <p:nvPr/>
        </p:nvSpPr>
        <p:spPr>
          <a:xfrm>
            <a:off x="8142406" y="262778"/>
            <a:ext cx="890271" cy="295837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2D6570-3E57-D547-3B7E-C411B65CA22F}"/>
              </a:ext>
            </a:extLst>
          </p:cNvPr>
          <p:cNvSpPr txBox="1">
            <a:spLocks/>
          </p:cNvSpPr>
          <p:nvPr/>
        </p:nvSpPr>
        <p:spPr>
          <a:xfrm>
            <a:off x="675512" y="1056382"/>
            <a:ext cx="1714370" cy="548736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fr-FR" sz="1200" kern="0" dirty="0">
                <a:solidFill>
                  <a:srgbClr val="FFFFFF"/>
                </a:solidFill>
              </a:rPr>
              <a:t>Fonds et subsides</a:t>
            </a:r>
          </a:p>
          <a:p>
            <a:pPr defTabSz="914400"/>
            <a:r>
              <a:rPr lang="fr-FR" sz="1200" kern="0" dirty="0">
                <a:solidFill>
                  <a:srgbClr val="FFFFFF"/>
                </a:solidFill>
              </a:rPr>
              <a:t>           (+12,4%)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3E327B-C239-15AD-C367-7215634F7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045488"/>
              </p:ext>
            </p:extLst>
          </p:nvPr>
        </p:nvGraphicFramePr>
        <p:xfrm>
          <a:off x="2389882" y="886742"/>
          <a:ext cx="1553493" cy="9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862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D7E968-1F0B-A63D-5CC6-B1391DE91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5357" y="3437938"/>
            <a:ext cx="4278109" cy="1263392"/>
          </a:xfrm>
          <a:ln>
            <a:solidFill>
              <a:srgbClr val="535353"/>
            </a:solidFill>
          </a:ln>
        </p:spPr>
        <p:txBody>
          <a:bodyPr>
            <a:noAutofit/>
          </a:bodyPr>
          <a:lstStyle/>
          <a:p>
            <a:r>
              <a:rPr lang="fr-FR" sz="1000" dirty="0">
                <a:solidFill>
                  <a:srgbClr val="C30045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Fonds communes </a:t>
            </a:r>
            <a:r>
              <a:rPr lang="fr-FR" sz="1000" dirty="0">
                <a:solidFill>
                  <a:srgbClr val="5162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000" dirty="0">
                <a:solidFill>
                  <a:srgbClr val="C30045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pas d’indexation automatique prévue (+1,4%)</a:t>
            </a:r>
          </a:p>
          <a:p>
            <a:r>
              <a:rPr lang="fr-FR" sz="10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Fonds spéciaux 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indexation prévue par la LSF (dotation Ville de Bruxelles)</a:t>
            </a:r>
          </a:p>
          <a:p>
            <a:endParaRPr lang="fr-FR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000" dirty="0">
                <a:solidFill>
                  <a:srgbClr val="C30045"/>
                </a:solidFill>
                <a:latin typeface="+mn-lt"/>
                <a:cs typeface="Times New Roman" panose="02020603050405020304" pitchFamily="18" charset="0"/>
              </a:rPr>
              <a:t>Subsides </a:t>
            </a:r>
            <a:r>
              <a:rPr lang="fr-FR" sz="1000" dirty="0">
                <a:solidFill>
                  <a:srgbClr val="51626F"/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fr-FR" sz="1000" dirty="0">
                <a:solidFill>
                  <a:srgbClr val="C3004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divers mécanismes d’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indexation (</a:t>
            </a:r>
            <a:r>
              <a:rPr lang="fr-FR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subs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Pers)</a:t>
            </a:r>
          </a:p>
          <a:p>
            <a:r>
              <a:rPr lang="fr-FR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fr-FR" sz="1000" kern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ccord social 2021 financé à 75% par la Région</a:t>
            </a:r>
            <a:endParaRPr lang="fr-FR" sz="1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717B1-0CF2-3E5E-D218-29F4AADC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1871" y="274559"/>
            <a:ext cx="7535863" cy="501650"/>
          </a:xfrm>
        </p:spPr>
        <p:txBody>
          <a:bodyPr>
            <a:noAutofit/>
          </a:bodyPr>
          <a:lstStyle/>
          <a:p>
            <a:r>
              <a:rPr lang="nl-BE" b="0" dirty="0">
                <a:solidFill>
                  <a:srgbClr val="C300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nl-BE" b="0" dirty="0">
                <a:solidFill>
                  <a:srgbClr val="51626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b="0" dirty="0">
                <a:solidFill>
                  <a:srgbClr val="51626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b="0" dirty="0">
                <a:solidFill>
                  <a:srgbClr val="51626F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es mécanismes d’indexation des subsides soutiennent l’évolution des recettes</a:t>
            </a:r>
            <a:endParaRPr lang="nl-BE" b="0" dirty="0">
              <a:solidFill>
                <a:srgbClr val="51626F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2D6570-3E57-D547-3B7E-C411B65CA22F}"/>
              </a:ext>
            </a:extLst>
          </p:cNvPr>
          <p:cNvSpPr txBox="1">
            <a:spLocks/>
          </p:cNvSpPr>
          <p:nvPr/>
        </p:nvSpPr>
        <p:spPr>
          <a:xfrm>
            <a:off x="675512" y="1056382"/>
            <a:ext cx="1714370" cy="548736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fr-FR" sz="1200" kern="0" dirty="0">
                <a:solidFill>
                  <a:srgbClr val="FFFFFF"/>
                </a:solidFill>
              </a:rPr>
              <a:t>Fonds et subsides</a:t>
            </a:r>
          </a:p>
          <a:p>
            <a:pPr defTabSz="914400"/>
            <a:r>
              <a:rPr lang="fr-FR" sz="1200" kern="0" dirty="0">
                <a:solidFill>
                  <a:srgbClr val="FFFFFF"/>
                </a:solidFill>
              </a:rPr>
              <a:t>           (+10,5%)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3E327B-C239-15AD-C367-7215634F7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683880"/>
              </p:ext>
            </p:extLst>
          </p:nvPr>
        </p:nvGraphicFramePr>
        <p:xfrm>
          <a:off x="2389882" y="886742"/>
          <a:ext cx="1553493" cy="9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80AD41-BEEF-2749-091A-E54D06ED1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89303"/>
              </p:ext>
            </p:extLst>
          </p:nvPr>
        </p:nvGraphicFramePr>
        <p:xfrm>
          <a:off x="5337387" y="1557069"/>
          <a:ext cx="3039122" cy="11830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76139">
                  <a:extLst>
                    <a:ext uri="{9D8B030D-6E8A-4147-A177-3AD203B41FA5}">
                      <a16:colId xmlns:a16="http://schemas.microsoft.com/office/drawing/2014/main" val="3775554430"/>
                    </a:ext>
                  </a:extLst>
                </a:gridCol>
                <a:gridCol w="713329">
                  <a:extLst>
                    <a:ext uri="{9D8B030D-6E8A-4147-A177-3AD203B41FA5}">
                      <a16:colId xmlns:a16="http://schemas.microsoft.com/office/drawing/2014/main" val="1920073476"/>
                    </a:ext>
                  </a:extLst>
                </a:gridCol>
                <a:gridCol w="849654">
                  <a:extLst>
                    <a:ext uri="{9D8B030D-6E8A-4147-A177-3AD203B41FA5}">
                      <a16:colId xmlns:a16="http://schemas.microsoft.com/office/drawing/2014/main" val="116908846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 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effectLst/>
                        </a:rPr>
                        <a:t>En EUR /hab.</a:t>
                      </a:r>
                      <a:endParaRPr lang="fr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effectLst/>
                        </a:rPr>
                        <a:t>Taux de croissance (p./r. à 2022)</a:t>
                      </a:r>
                      <a:endParaRPr lang="fr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58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Fonds (général et spéciaux) *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478,8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8,8%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55242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>
                          <a:effectLst/>
                        </a:rPr>
                        <a:t>Subsides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433,0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12,0%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831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1" u="none" strike="noStrike" dirty="0">
                          <a:effectLst/>
                        </a:rPr>
                        <a:t>Total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b="1" u="none" strike="noStrike" dirty="0">
                          <a:effectLst/>
                        </a:rPr>
                        <a:t>911,8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b="1" u="none" strike="noStrike" dirty="0">
                          <a:effectLst/>
                        </a:rPr>
                        <a:t>10,5%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1953209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A8D914B-72C0-3CB3-D16E-4E66BEDAC6E3}"/>
              </a:ext>
            </a:extLst>
          </p:cNvPr>
          <p:cNvGraphicFramePr>
            <a:graphicFrameLocks/>
          </p:cNvGraphicFramePr>
          <p:nvPr/>
        </p:nvGraphicFramePr>
        <p:xfrm>
          <a:off x="348826" y="1824780"/>
          <a:ext cx="457200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A9D8232-8C1E-B13A-F371-82EB7A683AB5}"/>
              </a:ext>
            </a:extLst>
          </p:cNvPr>
          <p:cNvSpPr txBox="1">
            <a:spLocks/>
          </p:cNvSpPr>
          <p:nvPr/>
        </p:nvSpPr>
        <p:spPr>
          <a:xfrm>
            <a:off x="8075929" y="548553"/>
            <a:ext cx="601159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BXL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140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D7E968-1F0B-A63D-5CC6-B1391DE91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51" y="2571750"/>
            <a:ext cx="4005313" cy="1186623"/>
          </a:xfrm>
          <a:ln>
            <a:solidFill>
              <a:srgbClr val="535353"/>
            </a:solidFill>
          </a:ln>
        </p:spPr>
        <p:txBody>
          <a:bodyPr>
            <a:normAutofit fontScale="62500" lnSpcReduction="20000"/>
          </a:bodyPr>
          <a:lstStyle/>
          <a:p>
            <a:endParaRPr lang="nl-BE" sz="1300" dirty="0">
              <a:solidFill>
                <a:srgbClr val="C30144"/>
              </a:solidFill>
              <a:latin typeface="+mj-lt"/>
              <a:cs typeface="Times New Roman" panose="02020603050405020304" pitchFamily="18" charset="0"/>
            </a:endParaRPr>
          </a:p>
          <a:p>
            <a:endParaRPr lang="nl-BE" sz="1700" dirty="0">
              <a:solidFill>
                <a:srgbClr val="C30144"/>
              </a:solidFill>
              <a:latin typeface="+mj-lt"/>
              <a:cs typeface="Times New Roman" panose="02020603050405020304" pitchFamily="18" charset="0"/>
            </a:endParaRPr>
          </a:p>
          <a:p>
            <a:endParaRPr lang="nl-BE" sz="1700" dirty="0">
              <a:solidFill>
                <a:srgbClr val="C30144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fr-FR" sz="1700" dirty="0">
                <a:solidFill>
                  <a:srgbClr val="C30144"/>
                </a:solidFill>
                <a:latin typeface="+mj-lt"/>
                <a:cs typeface="Times New Roman" panose="02020603050405020304" pitchFamily="18" charset="0"/>
              </a:rPr>
              <a:t>Aides régionales </a:t>
            </a:r>
            <a:r>
              <a:rPr lang="fr-FR" sz="17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(apport des prêts « Oxygène ») pour les villes &amp; communes en difficulté (390 </a:t>
            </a:r>
            <a:r>
              <a:rPr lang="fr-FR" sz="17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mio</a:t>
            </a:r>
            <a:r>
              <a:rPr lang="fr-FR" sz="17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EUR en 2023 / + 200 </a:t>
            </a:r>
            <a:r>
              <a:rPr lang="fr-FR" sz="17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mio</a:t>
            </a:r>
            <a:r>
              <a:rPr lang="fr-FR" sz="17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EUR)</a:t>
            </a:r>
          </a:p>
          <a:p>
            <a:endParaRPr lang="fr-FR" sz="1700" dirty="0">
              <a:solidFill>
                <a:srgbClr val="C30144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fr-FR" sz="1700" dirty="0">
                <a:solidFill>
                  <a:srgbClr val="C30144"/>
                </a:solidFill>
                <a:latin typeface="+mj-lt"/>
                <a:cs typeface="Times New Roman" panose="02020603050405020304" pitchFamily="18" charset="0"/>
              </a:rPr>
              <a:t>Reprises de provisions </a:t>
            </a:r>
            <a:r>
              <a:rPr lang="fr-FR" sz="17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(+/- 100 </a:t>
            </a:r>
            <a:r>
              <a:rPr lang="fr-FR" sz="17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mio</a:t>
            </a:r>
            <a:r>
              <a:rPr lang="fr-FR" sz="17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EUR)</a:t>
            </a:r>
          </a:p>
          <a:p>
            <a:endParaRPr lang="nl-BE" sz="13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sz="13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717B1-0CF2-3E5E-D218-29F4AADC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076" y="226840"/>
            <a:ext cx="7535863" cy="501650"/>
          </a:xfrm>
        </p:spPr>
        <p:txBody>
          <a:bodyPr>
            <a:noAutofit/>
          </a:bodyPr>
          <a:lstStyle/>
          <a:p>
            <a:r>
              <a:rPr lang="nl-BE" b="0" dirty="0">
                <a:solidFill>
                  <a:srgbClr val="C300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nl-BE" b="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BE" b="0" dirty="0">
                <a:solidFill>
                  <a:srgbClr val="51626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r-BE" b="0" dirty="0">
                <a:solidFill>
                  <a:srgbClr val="51626F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n apport déterminant des aides régionales pour préserver l’équilibre budgétaire des villes en difficulté</a:t>
            </a:r>
            <a:endParaRPr lang="nl-BE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889E7-421D-BC52-9980-E0F514FBF672}"/>
              </a:ext>
            </a:extLst>
          </p:cNvPr>
          <p:cNvSpPr txBox="1">
            <a:spLocks/>
          </p:cNvSpPr>
          <p:nvPr/>
        </p:nvSpPr>
        <p:spPr>
          <a:xfrm>
            <a:off x="8110776" y="329746"/>
            <a:ext cx="890271" cy="295837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84E6B-DA7A-6EDC-97C4-575C8D6246BB}"/>
              </a:ext>
            </a:extLst>
          </p:cNvPr>
          <p:cNvSpPr txBox="1">
            <a:spLocks/>
          </p:cNvSpPr>
          <p:nvPr/>
        </p:nvSpPr>
        <p:spPr>
          <a:xfrm>
            <a:off x="662102" y="1175651"/>
            <a:ext cx="1911901" cy="548736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fr-FR" sz="1200" kern="0" dirty="0">
                <a:solidFill>
                  <a:srgbClr val="FFFFFF"/>
                </a:solidFill>
              </a:rPr>
              <a:t>Prélèvements </a:t>
            </a:r>
          </a:p>
          <a:p>
            <a:pPr defTabSz="914400"/>
            <a:r>
              <a:rPr lang="fr-FR" sz="1200" kern="0" dirty="0">
                <a:solidFill>
                  <a:srgbClr val="FFFFFF"/>
                </a:solidFill>
              </a:rPr>
              <a:t>    (+ 206 </a:t>
            </a:r>
            <a:r>
              <a:rPr lang="fr-FR" sz="1200" kern="0" dirty="0" err="1">
                <a:solidFill>
                  <a:srgbClr val="FFFFFF"/>
                </a:solidFill>
              </a:rPr>
              <a:t>mio</a:t>
            </a:r>
            <a:r>
              <a:rPr lang="fr-FR" sz="1200" kern="0" dirty="0">
                <a:solidFill>
                  <a:srgbClr val="FFFFFF"/>
                </a:solidFill>
              </a:rPr>
              <a:t> EUR)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B86395-59FE-7293-B0D8-C3D62456C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613547"/>
              </p:ext>
            </p:extLst>
          </p:nvPr>
        </p:nvGraphicFramePr>
        <p:xfrm>
          <a:off x="2389882" y="931013"/>
          <a:ext cx="1569868" cy="95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D25FCE-AC11-0325-B5E2-35B58286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47614"/>
              </p:ext>
            </p:extLst>
          </p:nvPr>
        </p:nvGraphicFramePr>
        <p:xfrm>
          <a:off x="4498069" y="1282196"/>
          <a:ext cx="4240414" cy="30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057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9A3ACB-AFA0-8FE0-D754-1ACFDCDD1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fr-BE" sz="2000" dirty="0">
                <a:latin typeface="+mj-lt"/>
                <a:cs typeface="Arial" panose="020B0604020202020204" pitchFamily="34" charset="0"/>
              </a:rPr>
              <a:t>É</a:t>
            </a:r>
            <a:r>
              <a:rPr lang="nl-BE" sz="2400" dirty="0" err="1"/>
              <a:t>quilibre</a:t>
            </a:r>
            <a:r>
              <a:rPr lang="nl-BE" sz="2400" dirty="0"/>
              <a:t> </a:t>
            </a:r>
            <a:r>
              <a:rPr lang="nl-BE" sz="2400" dirty="0" err="1"/>
              <a:t>budgétaire</a:t>
            </a:r>
            <a:r>
              <a:rPr lang="nl-BE" sz="2400" dirty="0"/>
              <a:t> préservé ?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135247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457B7-22B0-4691-9D61-A66BA0471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C30144"/>
                </a:solidFill>
                <a:latin typeface="+mj-lt"/>
              </a:rPr>
              <a:t>Des budgets à l’équilibre </a:t>
            </a:r>
            <a:r>
              <a:rPr lang="fr-FR" sz="1800" b="1" dirty="0">
                <a:solidFill>
                  <a:schemeClr val="tx1"/>
                </a:solidFill>
                <a:latin typeface="+mj-lt"/>
              </a:rPr>
              <a:t>(avec les aides régionales</a:t>
            </a:r>
            <a:r>
              <a:rPr lang="fr-FR" sz="1800" b="1" dirty="0">
                <a:solidFill>
                  <a:schemeClr val="tx1"/>
                </a:solidFill>
              </a:rPr>
              <a:t>)</a:t>
            </a:r>
            <a:endParaRPr lang="nl-BE" sz="1800" b="1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B11FF5-6617-4E81-B990-669F05C44C7D}"/>
              </a:ext>
            </a:extLst>
          </p:cNvPr>
          <p:cNvSpPr txBox="1"/>
          <p:nvPr/>
        </p:nvSpPr>
        <p:spPr>
          <a:xfrm>
            <a:off x="5505949" y="1187378"/>
            <a:ext cx="3374544" cy="3471396"/>
          </a:xfrm>
          <a:prstGeom prst="rect">
            <a:avLst/>
          </a:prstGeom>
          <a:noFill/>
          <a:ln>
            <a:solidFill>
              <a:srgbClr val="C30144"/>
            </a:solidFill>
          </a:ln>
        </p:spPr>
        <p:txBody>
          <a:bodyPr wrap="square" rtlCol="0">
            <a:noAutofit/>
          </a:bodyPr>
          <a:lstStyle/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Depuis 2019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quasi-équilibre à l’exercice propre (boni &lt; 50 millions EUR)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2022-2023 : apport déterminant des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aides régionales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(« plan Oxygène ») en particulier pour les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grandes villes &amp; régionales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(notamment pour couvrir les charges de pensions)</a:t>
            </a:r>
          </a:p>
          <a:p>
            <a:pPr marL="379385" lvl="1" indent="-171450"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apport de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190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mio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 EUR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(Budgets 2022)</a:t>
            </a:r>
          </a:p>
          <a:p>
            <a:pPr marL="379385" lvl="1" indent="-1714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cs typeface="Arial" panose="020B0604020202020204" pitchFamily="34" charset="0"/>
                <a:sym typeface="Wingdings" panose="05000000000000000000" pitchFamily="2" charset="2"/>
              </a:rPr>
              <a:t>apport de</a:t>
            </a:r>
            <a:r>
              <a:rPr lang="fr-FR" sz="1200" dirty="0">
                <a:solidFill>
                  <a:srgbClr val="C3004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305 </a:t>
            </a:r>
            <a:r>
              <a:rPr lang="fr-FR" sz="1200" dirty="0" err="1">
                <a:solidFill>
                  <a:srgbClr val="C3004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mio</a:t>
            </a:r>
            <a:r>
              <a:rPr lang="fr-FR" sz="1200" dirty="0">
                <a:solidFill>
                  <a:srgbClr val="C3004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EUR </a:t>
            </a:r>
            <a:r>
              <a:rPr lang="fr-FR" sz="1200" dirty="0">
                <a:cs typeface="Arial" panose="020B0604020202020204" pitchFamily="34" charset="0"/>
                <a:sym typeface="Wingdings" panose="05000000000000000000" pitchFamily="2" charset="2"/>
              </a:rPr>
              <a:t>(Budgets 2023)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Certaines communes disposent encore de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certaines réserves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(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comptes plus favorables que les budgets)</a:t>
            </a:r>
          </a:p>
          <a:p>
            <a:pPr marR="0" lvl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srgbClr val="979FAA">
                  <a:lumMod val="50000"/>
                </a:srgbClr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100" b="0" i="0" u="none" strike="noStrike" kern="1200" cap="none" spc="0" normalizeH="0" baseline="0" noProof="0" dirty="0">
              <a:ln>
                <a:noFill/>
              </a:ln>
              <a:solidFill>
                <a:srgbClr val="979FAA">
                  <a:lumMod val="50000"/>
                </a:srgbClr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8A5A9-B388-483C-9BCE-086979FD4B03}"/>
              </a:ext>
            </a:extLst>
          </p:cNvPr>
          <p:cNvSpPr txBox="1"/>
          <p:nvPr/>
        </p:nvSpPr>
        <p:spPr>
          <a:xfrm>
            <a:off x="263507" y="975888"/>
            <a:ext cx="1151223" cy="259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586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19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En </a:t>
            </a:r>
            <a:r>
              <a:rPr kumimoji="0" lang="nl-BE" sz="819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millions</a:t>
            </a:r>
            <a:r>
              <a:rPr kumimoji="0" lang="nl-BE" sz="819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 EUR</a:t>
            </a:r>
            <a:endParaRPr kumimoji="0" lang="fr-BE" sz="819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3164087-766C-4660-946C-BF901AF93B51}"/>
              </a:ext>
            </a:extLst>
          </p:cNvPr>
          <p:cNvSpPr txBox="1">
            <a:spLocks/>
          </p:cNvSpPr>
          <p:nvPr/>
        </p:nvSpPr>
        <p:spPr>
          <a:xfrm>
            <a:off x="8109492" y="372534"/>
            <a:ext cx="890271" cy="295837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79693"/>
              </p:ext>
            </p:extLst>
          </p:nvPr>
        </p:nvGraphicFramePr>
        <p:xfrm>
          <a:off x="311024" y="1312977"/>
          <a:ext cx="5074523" cy="356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78CB97-7037-B53F-60C1-795611EDA2F4}"/>
              </a:ext>
            </a:extLst>
          </p:cNvPr>
          <p:cNvSpPr/>
          <p:nvPr/>
        </p:nvSpPr>
        <p:spPr>
          <a:xfrm>
            <a:off x="2447365" y="1385042"/>
            <a:ext cx="1643372" cy="345589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D188E4C-EF81-8C06-38D9-DB9F077621BE}"/>
              </a:ext>
            </a:extLst>
          </p:cNvPr>
          <p:cNvCxnSpPr/>
          <p:nvPr/>
        </p:nvCxnSpPr>
        <p:spPr>
          <a:xfrm>
            <a:off x="2064124" y="2675965"/>
            <a:ext cx="173467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31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457B7-22B0-4691-9D61-A66BA0471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192" y="477518"/>
            <a:ext cx="7951723" cy="307949"/>
          </a:xfrm>
        </p:spPr>
        <p:txBody>
          <a:bodyPr/>
          <a:lstStyle/>
          <a:p>
            <a:r>
              <a:rPr lang="fr-FR" sz="1900" b="1" dirty="0">
                <a:solidFill>
                  <a:srgbClr val="51626F"/>
                </a:solidFill>
              </a:rPr>
              <a:t>Des budgets à l’équilibre </a:t>
            </a:r>
            <a:r>
              <a:rPr lang="fr-FR" sz="1900" b="1" dirty="0">
                <a:solidFill>
                  <a:srgbClr val="C30144"/>
                </a:solidFill>
              </a:rPr>
              <a:t>mais</a:t>
            </a:r>
            <a:r>
              <a:rPr lang="fr-FR" sz="1900" b="1" dirty="0">
                <a:solidFill>
                  <a:srgbClr val="51626F"/>
                </a:solidFill>
              </a:rPr>
              <a:t> nette détérioration du boni global</a:t>
            </a:r>
            <a:endParaRPr lang="nl-BE" sz="1900" b="1" dirty="0">
              <a:solidFill>
                <a:srgbClr val="51626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B11FF5-6617-4E81-B990-669F05C44C7D}"/>
              </a:ext>
            </a:extLst>
          </p:cNvPr>
          <p:cNvSpPr txBox="1"/>
          <p:nvPr/>
        </p:nvSpPr>
        <p:spPr>
          <a:xfrm>
            <a:off x="5572926" y="1235300"/>
            <a:ext cx="3374544" cy="3198389"/>
          </a:xfrm>
          <a:prstGeom prst="rect">
            <a:avLst/>
          </a:prstGeom>
          <a:noFill/>
          <a:ln>
            <a:solidFill>
              <a:srgbClr val="C30144"/>
            </a:solidFill>
          </a:ln>
        </p:spPr>
        <p:txBody>
          <a:bodyPr wrap="square" rtlCol="0">
            <a:noAutofit/>
          </a:bodyPr>
          <a:lstStyle/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</a:rPr>
              <a:t>Solde exercice propre :</a:t>
            </a:r>
          </a:p>
          <a:p>
            <a:pPr marL="379385" lvl="1" indent="-171450"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2023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quasi-équilibre à l’exercice propre (boni &lt; 8 millions EUR),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soit 0,3% des recettes ord.</a:t>
            </a:r>
          </a:p>
          <a:p>
            <a:pPr marL="379385" lvl="1" indent="-1714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cs typeface="Arial" panose="020B0604020202020204" pitchFamily="34" charset="0"/>
              </a:rPr>
              <a:t>Amélioration p./r. à 2021 et 2022 (déficit de 30 </a:t>
            </a:r>
            <a:r>
              <a:rPr lang="fr-FR" sz="1200" dirty="0" err="1">
                <a:cs typeface="Arial" panose="020B0604020202020204" pitchFamily="34" charset="0"/>
              </a:rPr>
              <a:t>mio</a:t>
            </a:r>
            <a:r>
              <a:rPr lang="fr-FR" sz="1200" dirty="0">
                <a:cs typeface="Arial" panose="020B0604020202020204" pitchFamily="34" charset="0"/>
              </a:rPr>
              <a:t> EUR)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</a:rPr>
              <a:t>Solde exercice global :</a:t>
            </a:r>
          </a:p>
          <a:p>
            <a:pPr marL="379385" lvl="1" indent="-171450"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Détérioration régulière depuis 2020 (+200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mio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 EUR à 65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mio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 EUR)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  <a:sym typeface="Wingdings" panose="05000000000000000000" pitchFamily="2" charset="2"/>
              </a:rPr>
              <a:t> peu de réserves disponibles ! (2,1% des rec. Ord.)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Comptes généralement plus favorables que les budgets</a:t>
            </a: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srgbClr val="979FAA">
                  <a:lumMod val="50000"/>
                </a:srgbClr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100" b="0" i="0" u="none" strike="noStrike" kern="1200" cap="none" spc="0" normalizeH="0" baseline="0" noProof="0" dirty="0">
              <a:ln>
                <a:noFill/>
              </a:ln>
              <a:solidFill>
                <a:srgbClr val="979FAA">
                  <a:lumMod val="50000"/>
                </a:srgbClr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8A5A9-B388-483C-9BCE-086979FD4B03}"/>
              </a:ext>
            </a:extLst>
          </p:cNvPr>
          <p:cNvSpPr txBox="1"/>
          <p:nvPr/>
        </p:nvSpPr>
        <p:spPr>
          <a:xfrm>
            <a:off x="613365" y="1235300"/>
            <a:ext cx="1151223" cy="259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586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19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En </a:t>
            </a:r>
            <a:r>
              <a:rPr kumimoji="0" lang="nl-BE" sz="819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millions</a:t>
            </a:r>
            <a:r>
              <a:rPr kumimoji="0" lang="nl-BE" sz="819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 EUR</a:t>
            </a:r>
            <a:endParaRPr kumimoji="0" lang="fr-BE" sz="819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9AF324C-6DB3-AFBB-FA91-0AE904C125D5}"/>
              </a:ext>
            </a:extLst>
          </p:cNvPr>
          <p:cNvSpPr txBox="1">
            <a:spLocks/>
          </p:cNvSpPr>
          <p:nvPr/>
        </p:nvSpPr>
        <p:spPr>
          <a:xfrm>
            <a:off x="8371228" y="181681"/>
            <a:ext cx="601159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BXL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539141"/>
              </p:ext>
            </p:extLst>
          </p:nvPr>
        </p:nvGraphicFramePr>
        <p:xfrm>
          <a:off x="412511" y="15468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99DD0E-4F8A-0637-979D-EFE9F802FC27}"/>
              </a:ext>
            </a:extLst>
          </p:cNvPr>
          <p:cNvCxnSpPr/>
          <p:nvPr/>
        </p:nvCxnSpPr>
        <p:spPr>
          <a:xfrm>
            <a:off x="1883802" y="1581293"/>
            <a:ext cx="1629419" cy="99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028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913D26-715B-88A8-4BE2-38B87219B7A1}"/>
              </a:ext>
            </a:extLst>
          </p:cNvPr>
          <p:cNvSpPr/>
          <p:nvPr/>
        </p:nvSpPr>
        <p:spPr>
          <a:xfrm>
            <a:off x="517712" y="2897841"/>
            <a:ext cx="2232212" cy="23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3527C4-CB71-2473-4CA0-5578ED8920F6}"/>
              </a:ext>
            </a:extLst>
          </p:cNvPr>
          <p:cNvSpPr/>
          <p:nvPr/>
        </p:nvSpPr>
        <p:spPr>
          <a:xfrm>
            <a:off x="517712" y="477371"/>
            <a:ext cx="2232212" cy="23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C1376E1-C0D7-0585-B136-FC5087D36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180083"/>
              </p:ext>
            </p:extLst>
          </p:nvPr>
        </p:nvGraphicFramePr>
        <p:xfrm>
          <a:off x="5427053" y="1225605"/>
          <a:ext cx="2984843" cy="322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D77BD0-EFDA-354E-CDAA-C2C0F76270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7053" y="408405"/>
            <a:ext cx="2984843" cy="307949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nl-BE" sz="1800" dirty="0" err="1">
                <a:solidFill>
                  <a:srgbClr val="FFFFFF"/>
                </a:solidFill>
                <a:latin typeface="+mj-lt"/>
              </a:rPr>
              <a:t>Défis</a:t>
            </a:r>
            <a:r>
              <a:rPr lang="nl-BE" sz="1800" dirty="0">
                <a:solidFill>
                  <a:srgbClr val="FFFFFF"/>
                </a:solidFill>
                <a:latin typeface="+mj-lt"/>
              </a:rPr>
              <a:t> &amp; </a:t>
            </a:r>
            <a:r>
              <a:rPr lang="nl-BE" sz="1800" dirty="0" err="1">
                <a:solidFill>
                  <a:srgbClr val="FFFFFF"/>
                </a:solidFill>
                <a:latin typeface="+mj-lt"/>
              </a:rPr>
              <a:t>perspectives</a:t>
            </a:r>
            <a:endParaRPr lang="fr-BE" sz="1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1F8849-4077-53E7-032C-DDC8751311B4}"/>
              </a:ext>
            </a:extLst>
          </p:cNvPr>
          <p:cNvCxnSpPr>
            <a:cxnSpLocks/>
          </p:cNvCxnSpPr>
          <p:nvPr/>
        </p:nvCxnSpPr>
        <p:spPr>
          <a:xfrm>
            <a:off x="6896930" y="1902525"/>
            <a:ext cx="0" cy="193637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D713EB-1397-D34B-27E7-6F8802312300}"/>
              </a:ext>
            </a:extLst>
          </p:cNvPr>
          <p:cNvSpPr txBox="1"/>
          <p:nvPr/>
        </p:nvSpPr>
        <p:spPr>
          <a:xfrm>
            <a:off x="476549" y="408405"/>
            <a:ext cx="4435256" cy="46949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200" b="1" dirty="0" err="1">
                <a:solidFill>
                  <a:srgbClr val="FFFFFF"/>
                </a:solidFill>
              </a:rPr>
              <a:t>Situation</a:t>
            </a:r>
            <a:r>
              <a:rPr lang="nl-BE" sz="1200" b="1" dirty="0">
                <a:solidFill>
                  <a:srgbClr val="FFFFFF"/>
                </a:solidFill>
              </a:rPr>
              <a:t> </a:t>
            </a:r>
            <a:r>
              <a:rPr lang="nl-BE" sz="1200" b="1" dirty="0" err="1">
                <a:solidFill>
                  <a:srgbClr val="FFFFFF"/>
                </a:solidFill>
              </a:rPr>
              <a:t>budgétaire</a:t>
            </a:r>
            <a:r>
              <a:rPr lang="nl-BE" sz="1200" b="1" dirty="0">
                <a:solidFill>
                  <a:srgbClr val="FFFFFF"/>
                </a:solidFill>
              </a:rPr>
              <a:t> 2023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200" b="1" dirty="0">
                <a:solidFill>
                  <a:srgbClr val="C30144"/>
                </a:solidFill>
                <a:latin typeface="+mj-lt"/>
                <a:cs typeface="Arial" panose="020B0604020202020204" pitchFamily="34" charset="0"/>
              </a:rPr>
              <a:t>É</a:t>
            </a:r>
            <a:r>
              <a:rPr lang="nl-BE" sz="1200" b="1" dirty="0" err="1">
                <a:solidFill>
                  <a:srgbClr val="C30144"/>
                </a:solidFill>
              </a:rPr>
              <a:t>quilibre</a:t>
            </a:r>
            <a:r>
              <a:rPr lang="nl-BE" sz="1200" b="1" dirty="0">
                <a:solidFill>
                  <a:srgbClr val="C30144"/>
                </a:solidFill>
              </a:rPr>
              <a:t> </a:t>
            </a:r>
            <a:r>
              <a:rPr lang="nl-BE" sz="1200" b="1" dirty="0" err="1">
                <a:solidFill>
                  <a:srgbClr val="C30144"/>
                </a:solidFill>
              </a:rPr>
              <a:t>globalement</a:t>
            </a:r>
            <a:r>
              <a:rPr lang="nl-BE" sz="1200" b="1" dirty="0">
                <a:solidFill>
                  <a:srgbClr val="C30144"/>
                </a:solidFill>
              </a:rPr>
              <a:t> préservé </a:t>
            </a:r>
            <a:r>
              <a:rPr lang="nl-BE" sz="1200" dirty="0"/>
              <a:t>en 2023 mais boni </a:t>
            </a:r>
            <a:r>
              <a:rPr lang="nl-BE" sz="1200" dirty="0" err="1"/>
              <a:t>limité</a:t>
            </a:r>
            <a:r>
              <a:rPr lang="nl-BE" sz="1200" dirty="0"/>
              <a:t> et/</a:t>
            </a:r>
            <a:r>
              <a:rPr lang="nl-BE" sz="1200" dirty="0" err="1"/>
              <a:t>ou</a:t>
            </a:r>
            <a:r>
              <a:rPr lang="nl-BE" sz="1200" dirty="0"/>
              <a:t> en </a:t>
            </a:r>
            <a:r>
              <a:rPr lang="nl-BE" sz="1200" dirty="0" err="1"/>
              <a:t>déclin</a:t>
            </a:r>
            <a:endParaRPr lang="nl-BE" sz="1200" dirty="0"/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200" dirty="0" err="1"/>
              <a:t>Importantes</a:t>
            </a:r>
            <a:r>
              <a:rPr lang="nl-BE" sz="1200" dirty="0"/>
              <a:t> </a:t>
            </a:r>
            <a:r>
              <a:rPr lang="nl-BE" sz="1200" b="1" dirty="0" err="1">
                <a:solidFill>
                  <a:srgbClr val="C30144"/>
                </a:solidFill>
              </a:rPr>
              <a:t>disparités</a:t>
            </a:r>
            <a:r>
              <a:rPr lang="nl-BE" sz="1200" b="1" dirty="0">
                <a:solidFill>
                  <a:srgbClr val="C30144"/>
                </a:solidFill>
              </a:rPr>
              <a:t> </a:t>
            </a:r>
            <a:r>
              <a:rPr lang="nl-BE" sz="1200" b="1" dirty="0" err="1">
                <a:solidFill>
                  <a:srgbClr val="C30144"/>
                </a:solidFill>
              </a:rPr>
              <a:t>selon</a:t>
            </a:r>
            <a:r>
              <a:rPr lang="nl-BE" sz="1200" b="1" dirty="0">
                <a:solidFill>
                  <a:srgbClr val="C30144"/>
                </a:solidFill>
              </a:rPr>
              <a:t> les communes </a:t>
            </a:r>
            <a:r>
              <a:rPr lang="nl-BE" sz="1200" dirty="0"/>
              <a:t>/ </a:t>
            </a:r>
            <a:r>
              <a:rPr lang="nl-BE" sz="1200" dirty="0" err="1"/>
              <a:t>fragilisation</a:t>
            </a:r>
            <a:r>
              <a:rPr lang="nl-BE" sz="1200" dirty="0"/>
              <a:t> plus importante des grandes </a:t>
            </a:r>
            <a:r>
              <a:rPr lang="nl-BE" sz="1200" dirty="0" err="1"/>
              <a:t>Villes</a:t>
            </a:r>
            <a:endParaRPr lang="nl-BE" sz="1200" dirty="0"/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200" dirty="0"/>
              <a:t> </a:t>
            </a:r>
            <a:r>
              <a:rPr lang="nl-BE" sz="1200" b="1" dirty="0">
                <a:solidFill>
                  <a:srgbClr val="C30144"/>
                </a:solidFill>
              </a:rPr>
              <a:t>Facteurs </a:t>
            </a:r>
            <a:r>
              <a:rPr lang="nl-BE" sz="1200" b="1" dirty="0" err="1">
                <a:solidFill>
                  <a:srgbClr val="C30144"/>
                </a:solidFill>
              </a:rPr>
              <a:t>favorables</a:t>
            </a:r>
            <a:r>
              <a:rPr lang="nl-BE" sz="1200" b="1" dirty="0">
                <a:solidFill>
                  <a:srgbClr val="C30144"/>
                </a:solidFill>
              </a:rPr>
              <a:t> </a:t>
            </a:r>
            <a:r>
              <a:rPr lang="nl-BE" sz="1200" dirty="0"/>
              <a:t>/ </a:t>
            </a:r>
            <a:r>
              <a:rPr lang="nl-BE" sz="1200" dirty="0" err="1"/>
              <a:t>mesures</a:t>
            </a:r>
            <a:r>
              <a:rPr lang="nl-BE" sz="1200" dirty="0"/>
              <a:t> “</a:t>
            </a:r>
            <a:r>
              <a:rPr lang="nl-BE" sz="1200" dirty="0" err="1"/>
              <a:t>one</a:t>
            </a:r>
            <a:r>
              <a:rPr lang="nl-BE" sz="1200" dirty="0"/>
              <a:t> shot” 2023</a:t>
            </a:r>
          </a:p>
          <a:p>
            <a:pPr marL="701619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000" dirty="0" err="1"/>
              <a:t>Versement</a:t>
            </a:r>
            <a:r>
              <a:rPr lang="nl-BE" sz="1000" dirty="0"/>
              <a:t> recettes IPP (14 </a:t>
            </a:r>
            <a:r>
              <a:rPr lang="nl-BE" sz="1000" dirty="0" err="1"/>
              <a:t>mois</a:t>
            </a:r>
            <a:r>
              <a:rPr lang="nl-BE" sz="1000" dirty="0"/>
              <a:t> / </a:t>
            </a:r>
            <a:r>
              <a:rPr lang="nl-BE" sz="1000" dirty="0" err="1"/>
              <a:t>an</a:t>
            </a:r>
            <a:r>
              <a:rPr lang="nl-BE" sz="1000" dirty="0"/>
              <a:t>)</a:t>
            </a:r>
          </a:p>
          <a:p>
            <a:pPr marL="701619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000" dirty="0" err="1"/>
              <a:t>Apport</a:t>
            </a:r>
            <a:r>
              <a:rPr lang="nl-BE" sz="1000" dirty="0"/>
              <a:t> </a:t>
            </a:r>
            <a:r>
              <a:rPr lang="nl-BE" sz="1000" dirty="0" err="1"/>
              <a:t>d’aides</a:t>
            </a:r>
            <a:r>
              <a:rPr lang="nl-BE" sz="1000" dirty="0"/>
              <a:t> </a:t>
            </a:r>
            <a:r>
              <a:rPr lang="nl-BE" sz="1000" dirty="0" err="1"/>
              <a:t>régionales</a:t>
            </a:r>
            <a:r>
              <a:rPr lang="nl-BE" sz="1000" dirty="0"/>
              <a:t> (</a:t>
            </a:r>
            <a:r>
              <a:rPr lang="nl-BE" sz="1000" dirty="0" err="1"/>
              <a:t>Wallonie</a:t>
            </a:r>
            <a:r>
              <a:rPr lang="nl-BE" sz="1000" dirty="0"/>
              <a:t>)</a:t>
            </a:r>
          </a:p>
          <a:p>
            <a:pPr algn="l">
              <a:lnSpc>
                <a:spcPct val="150000"/>
              </a:lnSpc>
            </a:pPr>
            <a:endParaRPr lang="nl-BE" sz="1200" dirty="0"/>
          </a:p>
          <a:p>
            <a:pPr algn="l">
              <a:lnSpc>
                <a:spcPct val="150000"/>
              </a:lnSpc>
            </a:pPr>
            <a:r>
              <a:rPr lang="nl-BE" sz="1200" b="1" dirty="0" err="1">
                <a:solidFill>
                  <a:srgbClr val="FFFFFF"/>
                </a:solidFill>
              </a:rPr>
              <a:t>Enjeux</a:t>
            </a:r>
            <a:r>
              <a:rPr lang="nl-BE" sz="1200" b="1" dirty="0">
                <a:solidFill>
                  <a:srgbClr val="FFFFFF"/>
                </a:solidFill>
              </a:rPr>
              <a:t> / </a:t>
            </a:r>
            <a:r>
              <a:rPr lang="nl-BE" sz="1200" b="1" dirty="0" err="1">
                <a:solidFill>
                  <a:srgbClr val="FFFFFF"/>
                </a:solidFill>
              </a:rPr>
              <a:t>incertitudes</a:t>
            </a:r>
            <a:endParaRPr lang="nl-BE" sz="1200" b="1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200" dirty="0" err="1"/>
              <a:t>Quelles</a:t>
            </a:r>
            <a:r>
              <a:rPr lang="nl-BE" sz="1200" dirty="0"/>
              <a:t> </a:t>
            </a:r>
            <a:r>
              <a:rPr lang="nl-BE" sz="1200" b="1" dirty="0">
                <a:solidFill>
                  <a:srgbClr val="C30144"/>
                </a:solidFill>
              </a:rPr>
              <a:t>réserves</a:t>
            </a:r>
            <a:r>
              <a:rPr lang="nl-BE" sz="1200" dirty="0"/>
              <a:t> pour </a:t>
            </a:r>
            <a:r>
              <a:rPr lang="nl-BE" sz="1200" dirty="0" err="1"/>
              <a:t>amortir</a:t>
            </a:r>
            <a:r>
              <a:rPr lang="nl-BE" sz="1200" dirty="0"/>
              <a:t> </a:t>
            </a:r>
            <a:r>
              <a:rPr lang="nl-BE" sz="1200" dirty="0" err="1"/>
              <a:t>un</a:t>
            </a:r>
            <a:r>
              <a:rPr lang="nl-BE" sz="1200" dirty="0"/>
              <a:t> nouveau </a:t>
            </a:r>
            <a:r>
              <a:rPr lang="nl-BE" sz="1200" dirty="0" err="1"/>
              <a:t>choc</a:t>
            </a:r>
            <a:r>
              <a:rPr lang="nl-BE" sz="1200" dirty="0"/>
              <a:t> ? / pour </a:t>
            </a:r>
            <a:r>
              <a:rPr lang="nl-BE" sz="1200" dirty="0" err="1"/>
              <a:t>financer</a:t>
            </a:r>
            <a:r>
              <a:rPr lang="nl-BE" sz="1200" dirty="0"/>
              <a:t> la </a:t>
            </a:r>
            <a:r>
              <a:rPr lang="nl-BE" sz="1200" dirty="0" err="1"/>
              <a:t>transition</a:t>
            </a:r>
            <a:r>
              <a:rPr lang="nl-BE" sz="1200" dirty="0"/>
              <a:t> </a:t>
            </a:r>
            <a:r>
              <a:rPr lang="nl-BE" sz="1200" dirty="0" err="1"/>
              <a:t>énergétique</a:t>
            </a:r>
            <a:r>
              <a:rPr lang="nl-BE" sz="1200" dirty="0"/>
              <a:t> ?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200" dirty="0" err="1"/>
              <a:t>Financement</a:t>
            </a:r>
            <a:r>
              <a:rPr lang="nl-BE" sz="1200" dirty="0"/>
              <a:t> des </a:t>
            </a:r>
            <a:r>
              <a:rPr lang="nl-BE" sz="1200" b="1" dirty="0">
                <a:solidFill>
                  <a:srgbClr val="C30144"/>
                </a:solidFill>
              </a:rPr>
              <a:t>charges de pensions </a:t>
            </a:r>
            <a:r>
              <a:rPr lang="nl-BE" sz="1200" dirty="0">
                <a:sym typeface="Wingdings" panose="05000000000000000000" pitchFamily="2" charset="2"/>
              </a:rPr>
              <a:t>déjà </a:t>
            </a:r>
            <a:r>
              <a:rPr lang="nl-BE" sz="1200" dirty="0" err="1">
                <a:sym typeface="Wingdings" panose="05000000000000000000" pitchFamily="2" charset="2"/>
              </a:rPr>
              <a:t>problématique</a:t>
            </a:r>
            <a:r>
              <a:rPr lang="nl-BE" sz="1200" dirty="0">
                <a:sym typeface="Wingdings" panose="05000000000000000000" pitchFamily="2" charset="2"/>
              </a:rPr>
              <a:t> </a:t>
            </a:r>
            <a:r>
              <a:rPr lang="nl-BE" sz="1200" dirty="0" err="1">
                <a:sym typeface="Wingdings" panose="05000000000000000000" pitchFamily="2" charset="2"/>
              </a:rPr>
              <a:t>actuellement</a:t>
            </a:r>
            <a:r>
              <a:rPr lang="nl-BE" sz="1200" dirty="0">
                <a:sym typeface="Wingdings" panose="05000000000000000000" pitchFamily="2" charset="2"/>
              </a:rPr>
              <a:t> et </a:t>
            </a:r>
            <a:r>
              <a:rPr lang="nl-BE" sz="1200" dirty="0" err="1">
                <a:sym typeface="Wingdings" panose="05000000000000000000" pitchFamily="2" charset="2"/>
              </a:rPr>
              <a:t>perspectives</a:t>
            </a:r>
            <a:r>
              <a:rPr lang="nl-BE" sz="1200" dirty="0">
                <a:sym typeface="Wingdings" panose="05000000000000000000" pitchFamily="2" charset="2"/>
              </a:rPr>
              <a:t> </a:t>
            </a:r>
            <a:r>
              <a:rPr lang="nl-BE" sz="1200" dirty="0" err="1">
                <a:sym typeface="Wingdings" panose="05000000000000000000" pitchFamily="2" charset="2"/>
              </a:rPr>
              <a:t>pratiquement</a:t>
            </a:r>
            <a:r>
              <a:rPr lang="nl-BE" sz="1200" dirty="0">
                <a:sym typeface="Wingdings" panose="05000000000000000000" pitchFamily="2" charset="2"/>
              </a:rPr>
              <a:t> </a:t>
            </a:r>
            <a:r>
              <a:rPr lang="nl-BE" sz="1200" dirty="0" err="1">
                <a:sym typeface="Wingdings" panose="05000000000000000000" pitchFamily="2" charset="2"/>
              </a:rPr>
              <a:t>insoutenables</a:t>
            </a:r>
            <a:r>
              <a:rPr lang="nl-BE" sz="1200" dirty="0">
                <a:sym typeface="Wingdings" panose="05000000000000000000" pitchFamily="2" charset="2"/>
              </a:rPr>
              <a:t> (2024-2028)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200" b="1" dirty="0" err="1">
                <a:solidFill>
                  <a:srgbClr val="C30144"/>
                </a:solidFill>
              </a:rPr>
              <a:t>Réforme</a:t>
            </a:r>
            <a:r>
              <a:rPr lang="nl-BE" sz="1200" b="1" dirty="0">
                <a:solidFill>
                  <a:srgbClr val="C30144"/>
                </a:solidFill>
              </a:rPr>
              <a:t> fiscale </a:t>
            </a:r>
            <a:r>
              <a:rPr lang="nl-BE" sz="1200" dirty="0"/>
              <a:t>(</a:t>
            </a:r>
            <a:r>
              <a:rPr lang="nl-BE" sz="1200" dirty="0" err="1"/>
              <a:t>projet</a:t>
            </a:r>
            <a:r>
              <a:rPr lang="nl-BE" sz="1200" dirty="0"/>
              <a:t> en cours) : </a:t>
            </a:r>
            <a:r>
              <a:rPr lang="nl-BE" sz="1200" dirty="0" err="1"/>
              <a:t>neutralité</a:t>
            </a:r>
            <a:r>
              <a:rPr lang="nl-BE" sz="1200" dirty="0"/>
              <a:t> </a:t>
            </a:r>
            <a:r>
              <a:rPr lang="nl-BE" sz="1200" dirty="0" err="1"/>
              <a:t>budgétaire</a:t>
            </a:r>
            <a:r>
              <a:rPr lang="nl-BE" sz="1200" dirty="0"/>
              <a:t> pour les </a:t>
            </a:r>
            <a:r>
              <a:rPr lang="nl-BE" sz="1200" dirty="0" err="1"/>
              <a:t>pouvoirs</a:t>
            </a:r>
            <a:r>
              <a:rPr lang="nl-BE" sz="1200" dirty="0"/>
              <a:t> </a:t>
            </a:r>
            <a:r>
              <a:rPr lang="nl-BE" sz="1200" dirty="0" err="1"/>
              <a:t>locaux</a:t>
            </a:r>
            <a:r>
              <a:rPr lang="nl-BE" sz="1200" dirty="0"/>
              <a:t> ?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E8527C9-C3DC-D755-4ED8-CE2B533D3CA3}"/>
              </a:ext>
            </a:extLst>
          </p:cNvPr>
          <p:cNvSpPr/>
          <p:nvPr/>
        </p:nvSpPr>
        <p:spPr>
          <a:xfrm rot="16200000">
            <a:off x="5072321" y="3590157"/>
            <a:ext cx="262218" cy="40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DA022-9AAF-A79D-5C84-ED4E7C03BDCE}"/>
              </a:ext>
            </a:extLst>
          </p:cNvPr>
          <p:cNvSpPr txBox="1"/>
          <p:nvPr/>
        </p:nvSpPr>
        <p:spPr>
          <a:xfrm>
            <a:off x="5351930" y="4573196"/>
            <a:ext cx="3059966" cy="226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dirty="0"/>
              <a:t>* Hors Bonus/Malus liés à </a:t>
            </a:r>
            <a:r>
              <a:rPr lang="nl-BE" dirty="0" err="1"/>
              <a:t>l’affiliation</a:t>
            </a:r>
            <a:r>
              <a:rPr lang="nl-BE" dirty="0"/>
              <a:t> au 2° </a:t>
            </a:r>
            <a:r>
              <a:rPr lang="nl-BE" dirty="0" err="1"/>
              <a:t>pilier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2201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3BCCFA-4F4E-9743-421F-498204542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876" y="270344"/>
            <a:ext cx="5934588" cy="1124963"/>
          </a:xfrm>
        </p:spPr>
        <p:txBody>
          <a:bodyPr anchor="t"/>
          <a:lstStyle/>
          <a:p>
            <a:r>
              <a:rPr lang="nl-BE" b="1" dirty="0">
                <a:solidFill>
                  <a:srgbClr val="C30144"/>
                </a:solidFill>
              </a:rPr>
              <a:t>Publications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1 analyse pour </a:t>
            </a:r>
            <a:r>
              <a:rPr lang="nl-BE" dirty="0" err="1"/>
              <a:t>chaque</a:t>
            </a:r>
            <a:r>
              <a:rPr lang="nl-BE" dirty="0"/>
              <a:t> </a:t>
            </a:r>
            <a:r>
              <a:rPr lang="nl-BE" dirty="0" err="1"/>
              <a:t>Région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Communes / CPAS / </a:t>
            </a:r>
            <a:r>
              <a:rPr lang="nl-BE" dirty="0" err="1"/>
              <a:t>Provinces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Téléchargeable</a:t>
            </a:r>
            <a:r>
              <a:rPr lang="nl-BE" dirty="0"/>
              <a:t> </a:t>
            </a:r>
            <a:r>
              <a:rPr lang="nl-BE" dirty="0" err="1"/>
              <a:t>sur</a:t>
            </a:r>
            <a:r>
              <a:rPr lang="nl-BE" dirty="0"/>
              <a:t> </a:t>
            </a:r>
            <a:r>
              <a:rPr lang="nl-BE" dirty="0" err="1"/>
              <a:t>notre</a:t>
            </a:r>
            <a:r>
              <a:rPr lang="nl-BE" dirty="0"/>
              <a:t> site : Belfius.be/Research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fr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468CE-17A2-E0C4-ECFD-541F88588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65" y="1903523"/>
            <a:ext cx="3914952" cy="2248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D3913-1DAC-0620-947F-409777E7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612" y="1578190"/>
            <a:ext cx="4013524" cy="2898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638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78F7DF-41CF-4423-9F9B-A3E9299BF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811" y="378288"/>
            <a:ext cx="7395530" cy="307949"/>
          </a:xfrm>
        </p:spPr>
        <p:txBody>
          <a:bodyPr/>
          <a:lstStyle/>
          <a:p>
            <a:r>
              <a:rPr lang="fr-FR" dirty="0"/>
              <a:t>Un contexte macroéconomique très perturbé par les crises successives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757C05-BC75-FDF9-BC1F-A732423F7959}"/>
              </a:ext>
            </a:extLst>
          </p:cNvPr>
          <p:cNvGraphicFramePr>
            <a:graphicFrameLocks/>
          </p:cNvGraphicFramePr>
          <p:nvPr/>
        </p:nvGraphicFramePr>
        <p:xfrm>
          <a:off x="264107" y="1142422"/>
          <a:ext cx="2472370" cy="346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9CE281-5B3C-2D53-B7B1-BA5F523921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581955"/>
              </p:ext>
            </p:extLst>
          </p:nvPr>
        </p:nvGraphicFramePr>
        <p:xfrm>
          <a:off x="6131858" y="1142422"/>
          <a:ext cx="2535063" cy="346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5EFA3D-A83C-ACF9-A0A8-B4DEC9FDC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7030"/>
              </p:ext>
            </p:extLst>
          </p:nvPr>
        </p:nvGraphicFramePr>
        <p:xfrm>
          <a:off x="3092824" y="1142421"/>
          <a:ext cx="2689411" cy="346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397A8F-1D17-4C72-328B-8B0BF7A109D2}"/>
              </a:ext>
            </a:extLst>
          </p:cNvPr>
          <p:cNvCxnSpPr/>
          <p:nvPr/>
        </p:nvCxnSpPr>
        <p:spPr>
          <a:xfrm>
            <a:off x="1986929" y="1560668"/>
            <a:ext cx="0" cy="246131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B7A8BA-90A7-F762-9725-E836CF428D84}"/>
              </a:ext>
            </a:extLst>
          </p:cNvPr>
          <p:cNvCxnSpPr>
            <a:cxnSpLocks/>
          </p:cNvCxnSpPr>
          <p:nvPr/>
        </p:nvCxnSpPr>
        <p:spPr>
          <a:xfrm>
            <a:off x="4985657" y="1670671"/>
            <a:ext cx="0" cy="22493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8362F2-06CD-A5C4-AE7E-B35DC12CF06A}"/>
              </a:ext>
            </a:extLst>
          </p:cNvPr>
          <p:cNvCxnSpPr/>
          <p:nvPr/>
        </p:nvCxnSpPr>
        <p:spPr>
          <a:xfrm>
            <a:off x="7743753" y="1673616"/>
            <a:ext cx="0" cy="246131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94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1FB0D5-ECDD-3C44-BE14-C9B8BF1263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Merci !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314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98B91-4F7C-406D-9D2E-23FFB6FDF4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3687" y="915044"/>
            <a:ext cx="2771041" cy="307949"/>
          </a:xfrm>
        </p:spPr>
        <p:txBody>
          <a:bodyPr/>
          <a:lstStyle/>
          <a:p>
            <a:r>
              <a:rPr lang="fr-FR" dirty="0">
                <a:solidFill>
                  <a:srgbClr val="C30045"/>
                </a:solidFill>
              </a:rPr>
              <a:t>2022 : un niveau historique de l’inflation (près de 10%)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175E1-4FC1-455F-95CA-8FAA6646A173}"/>
              </a:ext>
            </a:extLst>
          </p:cNvPr>
          <p:cNvSpPr txBox="1"/>
          <p:nvPr/>
        </p:nvSpPr>
        <p:spPr>
          <a:xfrm>
            <a:off x="6023734" y="1451801"/>
            <a:ext cx="3020253" cy="31802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15849">
              <a:lnSpc>
                <a:spcPct val="150000"/>
              </a:lnSpc>
            </a:pPr>
            <a:r>
              <a:rPr lang="fr-BE" sz="1100" dirty="0">
                <a:solidFill>
                  <a:srgbClr val="484848"/>
                </a:solidFill>
              </a:rPr>
              <a:t>Sur la base des prévisions mensuelles du BFP, le taux d'inflation annuel devrait s'élever à </a:t>
            </a:r>
            <a:r>
              <a:rPr lang="fr-BE" sz="1100" dirty="0">
                <a:solidFill>
                  <a:schemeClr val="accent1"/>
                </a:solidFill>
              </a:rPr>
              <a:t>3,9% en 2023 (et 3,3% en 2024)</a:t>
            </a:r>
            <a:r>
              <a:rPr lang="fr-BE" sz="1100" dirty="0">
                <a:solidFill>
                  <a:srgbClr val="484848"/>
                </a:solidFill>
              </a:rPr>
              <a:t>, contre </a:t>
            </a:r>
            <a:r>
              <a:rPr lang="fr-BE" sz="1100" dirty="0">
                <a:solidFill>
                  <a:schemeClr val="accent1"/>
                </a:solidFill>
              </a:rPr>
              <a:t>9,59% en 2022 (et 2,44% en 2021 , 0,74% en 2020)</a:t>
            </a:r>
          </a:p>
          <a:p>
            <a:pPr defTabSz="415849">
              <a:lnSpc>
                <a:spcPct val="150000"/>
              </a:lnSpc>
            </a:pPr>
            <a:endParaRPr lang="nl-BE" sz="1400" dirty="0">
              <a:solidFill>
                <a:srgbClr val="C30144"/>
              </a:solidFill>
              <a:latin typeface="Belfius Montserrat Light"/>
            </a:endParaRPr>
          </a:p>
          <a:p>
            <a:pPr defTabSz="415849">
              <a:lnSpc>
                <a:spcPct val="150000"/>
              </a:lnSpc>
            </a:pPr>
            <a:endParaRPr lang="nl-BE" sz="1400" dirty="0">
              <a:latin typeface="Belfius Montserrat Light"/>
            </a:endParaRPr>
          </a:p>
          <a:p>
            <a:pPr defTabSz="415849">
              <a:lnSpc>
                <a:spcPct val="150000"/>
              </a:lnSpc>
            </a:pPr>
            <a:endParaRPr lang="nl-BE" sz="1400" dirty="0">
              <a:latin typeface="Belfius Montserrat Light"/>
            </a:endParaRPr>
          </a:p>
          <a:p>
            <a:pPr defTabSz="415849">
              <a:lnSpc>
                <a:spcPct val="150000"/>
              </a:lnSpc>
            </a:pPr>
            <a:endParaRPr lang="nl-BE" sz="1400" dirty="0">
              <a:latin typeface="Belfius Montserrat Light"/>
            </a:endParaRPr>
          </a:p>
          <a:p>
            <a:pPr defTabSz="415849">
              <a:lnSpc>
                <a:spcPct val="150000"/>
              </a:lnSpc>
            </a:pPr>
            <a:endParaRPr lang="nl-BE" sz="1400" dirty="0">
              <a:latin typeface="Belfius Montserrat Light"/>
            </a:endParaRPr>
          </a:p>
          <a:p>
            <a:pPr defTabSz="415849">
              <a:lnSpc>
                <a:spcPct val="150000"/>
              </a:lnSpc>
            </a:pPr>
            <a:r>
              <a:rPr lang="fr-FR" sz="1100" dirty="0">
                <a:latin typeface="Belfius Montserrat Light"/>
              </a:rPr>
              <a:t>Prochain dépassement : octobre 2023</a:t>
            </a:r>
          </a:p>
          <a:p>
            <a:pPr marL="207925" lvl="1" defTabSz="415849">
              <a:lnSpc>
                <a:spcPct val="150000"/>
              </a:lnSpc>
            </a:pPr>
            <a:endParaRPr lang="fr-BE" sz="1200" dirty="0">
              <a:solidFill>
                <a:srgbClr val="51626F"/>
              </a:solidFill>
              <a:latin typeface="Belfius Montserrat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9E27E-9FE3-4914-8093-E1FD25633399}"/>
              </a:ext>
            </a:extLst>
          </p:cNvPr>
          <p:cNvSpPr txBox="1"/>
          <p:nvPr/>
        </p:nvSpPr>
        <p:spPr>
          <a:xfrm>
            <a:off x="617092" y="4448935"/>
            <a:ext cx="4685714" cy="307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050" dirty="0"/>
              <a:t>Source : Bureau Fédéral du Plan (juin 2023)</a:t>
            </a:r>
            <a:endParaRPr lang="fr-BE" sz="105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DE7ACA-ABBC-4F45-3861-DD7ACA1BEB96}"/>
              </a:ext>
            </a:extLst>
          </p:cNvPr>
          <p:cNvSpPr txBox="1">
            <a:spLocks/>
          </p:cNvSpPr>
          <p:nvPr/>
        </p:nvSpPr>
        <p:spPr>
          <a:xfrm>
            <a:off x="645811" y="378288"/>
            <a:ext cx="7395530" cy="30794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Un contexte macroéconomique très perturbé par les crises successives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A22A8D-A8F7-5582-1115-23989715B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469270"/>
              </p:ext>
            </p:extLst>
          </p:nvPr>
        </p:nvGraphicFramePr>
        <p:xfrm>
          <a:off x="443753" y="1287556"/>
          <a:ext cx="5224181" cy="315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5544E7-EAD5-8533-60AF-4C667BF3E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563309"/>
              </p:ext>
            </p:extLst>
          </p:nvPr>
        </p:nvGraphicFramePr>
        <p:xfrm>
          <a:off x="6742706" y="3095703"/>
          <a:ext cx="1407381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381">
                  <a:extLst>
                    <a:ext uri="{9D8B030D-6E8A-4147-A177-3AD203B41FA5}">
                      <a16:colId xmlns:a16="http://schemas.microsoft.com/office/drawing/2014/main" val="29127347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Dépassement indice pivot (2%)</a:t>
                      </a:r>
                      <a:endParaRPr lang="fr-BE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2648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Décembre 2021</a:t>
                      </a:r>
                      <a:endParaRPr lang="fr-BE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6588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Février 2022</a:t>
                      </a:r>
                      <a:endParaRPr lang="fr-BE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651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Avril 2022</a:t>
                      </a:r>
                      <a:endParaRPr lang="fr-BE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4149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Août 2022</a:t>
                      </a:r>
                      <a:endParaRPr lang="fr-BE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9889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Décembre 2022</a:t>
                      </a:r>
                      <a:endParaRPr lang="fr-BE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716404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7169E5-A1D9-0413-1B0C-D249DAB2AB35}"/>
              </a:ext>
            </a:extLst>
          </p:cNvPr>
          <p:cNvCxnSpPr/>
          <p:nvPr/>
        </p:nvCxnSpPr>
        <p:spPr>
          <a:xfrm flipV="1">
            <a:off x="1949824" y="1795182"/>
            <a:ext cx="0" cy="1707777"/>
          </a:xfrm>
          <a:prstGeom prst="line">
            <a:avLst/>
          </a:prstGeom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3FC3F2-4F9E-36F6-F341-A88F0F000E31}"/>
              </a:ext>
            </a:extLst>
          </p:cNvPr>
          <p:cNvCxnSpPr/>
          <p:nvPr/>
        </p:nvCxnSpPr>
        <p:spPr>
          <a:xfrm flipV="1">
            <a:off x="3144371" y="1795182"/>
            <a:ext cx="0" cy="1707777"/>
          </a:xfrm>
          <a:prstGeom prst="line">
            <a:avLst/>
          </a:prstGeom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093A9-2E47-DABC-3237-782725AA34A3}"/>
              </a:ext>
            </a:extLst>
          </p:cNvPr>
          <p:cNvCxnSpPr/>
          <p:nvPr/>
        </p:nvCxnSpPr>
        <p:spPr>
          <a:xfrm flipV="1">
            <a:off x="4244789" y="1795182"/>
            <a:ext cx="0" cy="1707777"/>
          </a:xfrm>
          <a:prstGeom prst="line">
            <a:avLst/>
          </a:prstGeom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06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457B7-22B0-4691-9D61-A66BA0471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51626F"/>
                </a:solidFill>
                <a:latin typeface="Belfius Montserrat Light" panose="00000400000000000000" pitchFamily="50" charset="0"/>
                <a:cs typeface="Arial" panose="020B0604020202020204" pitchFamily="34" charset="0"/>
              </a:rPr>
              <a:t>Quels impacts sur les budgets communaux 2023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367AF-172B-4630-BC82-D6E2A46B2D64}"/>
              </a:ext>
            </a:extLst>
          </p:cNvPr>
          <p:cNvSpPr txBox="1"/>
          <p:nvPr/>
        </p:nvSpPr>
        <p:spPr>
          <a:xfrm>
            <a:off x="323274" y="2175886"/>
            <a:ext cx="2717744" cy="1553722"/>
          </a:xfrm>
          <a:prstGeom prst="rect">
            <a:avLst/>
          </a:prstGeom>
          <a:noFill/>
          <a:ln>
            <a:solidFill>
              <a:srgbClr val="50626F"/>
            </a:solidFill>
          </a:ln>
        </p:spPr>
        <p:txBody>
          <a:bodyPr wrap="square" rtlCol="0">
            <a:noAutofit/>
          </a:bodyPr>
          <a:lstStyle/>
          <a:p>
            <a:pPr lvl="1">
              <a:lnSpc>
                <a:spcPct val="150000"/>
              </a:lnSpc>
            </a:pPr>
            <a:r>
              <a:rPr lang="fr-FR" sz="1200" dirty="0">
                <a:solidFill>
                  <a:srgbClr val="C30243"/>
                </a:solidFill>
                <a:cs typeface="Arial" panose="020B0604020202020204" pitchFamily="34" charset="0"/>
              </a:rPr>
              <a:t>Importants surcoûts dès 2022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cs typeface="Arial" panose="020B0604020202020204" pitchFamily="34" charset="0"/>
              </a:rPr>
              <a:t>Traitements du personnel (indexation)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cs typeface="Arial" panose="020B0604020202020204" pitchFamily="34" charset="0"/>
              </a:rPr>
              <a:t>Coûts énergétiques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cs typeface="Arial" panose="020B0604020202020204" pitchFamily="34" charset="0"/>
              </a:rPr>
              <a:t>Dotations CPAS, zones de police…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cs typeface="Arial" panose="020B0604020202020204" pitchFamily="34" charset="0"/>
              </a:rPr>
              <a:t>Charges financières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8F9F1-069D-352D-C290-DD72BD54C5DB}"/>
              </a:ext>
            </a:extLst>
          </p:cNvPr>
          <p:cNvSpPr txBox="1"/>
          <p:nvPr/>
        </p:nvSpPr>
        <p:spPr>
          <a:xfrm>
            <a:off x="3326169" y="904652"/>
            <a:ext cx="2364789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>
                <a:solidFill>
                  <a:srgbClr val="C30045"/>
                </a:solidFill>
                <a:effectLst/>
                <a:latin typeface="+mj-lt"/>
                <a:ea typeface="Arial" panose="020B0604020202020204" pitchFamily="34" charset="0"/>
              </a:rPr>
              <a:t>Conclusion étude 2022</a:t>
            </a:r>
          </a:p>
          <a:p>
            <a:pPr algn="ctr"/>
            <a:r>
              <a:rPr lang="fr-BE" sz="1200" b="1" i="1" dirty="0">
                <a:solidFill>
                  <a:srgbClr val="51626F"/>
                </a:solidFill>
                <a:effectLst/>
                <a:latin typeface="+mj-lt"/>
                <a:ea typeface="Arial" panose="020B0604020202020204" pitchFamily="34" charset="0"/>
              </a:rPr>
              <a:t>« Crise énergétique et inflation : un choc financier plus intense que celui du Covid-19 »</a:t>
            </a:r>
            <a:endParaRPr lang="fr-BE" sz="1200" i="1" dirty="0">
              <a:solidFill>
                <a:srgbClr val="51626F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0F859-891A-F0D5-0EAF-9C7293F31398}"/>
              </a:ext>
            </a:extLst>
          </p:cNvPr>
          <p:cNvSpPr txBox="1"/>
          <p:nvPr/>
        </p:nvSpPr>
        <p:spPr>
          <a:xfrm>
            <a:off x="694068" y="1296939"/>
            <a:ext cx="1860873" cy="52513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solidFill>
                  <a:srgbClr val="FFFFFF"/>
                </a:solidFill>
              </a:rPr>
              <a:t>Dépenses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F9B92-F4B7-2EB5-DB7B-74649DDED823}"/>
              </a:ext>
            </a:extLst>
          </p:cNvPr>
          <p:cNvSpPr txBox="1"/>
          <p:nvPr/>
        </p:nvSpPr>
        <p:spPr>
          <a:xfrm>
            <a:off x="6335523" y="1321670"/>
            <a:ext cx="1860873" cy="5233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2000" dirty="0">
                <a:solidFill>
                  <a:srgbClr val="FFFFFF"/>
                </a:solidFill>
              </a:rPr>
              <a:t>Recettes</a:t>
            </a:r>
            <a:endParaRPr lang="fr-BE" sz="20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83F29-EEBC-5D2B-5623-6668E6AE2C35}"/>
              </a:ext>
            </a:extLst>
          </p:cNvPr>
          <p:cNvSpPr txBox="1"/>
          <p:nvPr/>
        </p:nvSpPr>
        <p:spPr>
          <a:xfrm>
            <a:off x="5812404" y="2212870"/>
            <a:ext cx="2907112" cy="1516737"/>
          </a:xfrm>
          <a:prstGeom prst="rect">
            <a:avLst/>
          </a:prstGeom>
          <a:noFill/>
          <a:ln>
            <a:solidFill>
              <a:srgbClr val="50626F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C30144"/>
                </a:solidFill>
                <a:cs typeface="Arial" panose="020B0604020202020204" pitchFamily="34" charset="0"/>
              </a:rPr>
              <a:t>Peu d’adaptations possibles en 2022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solidFill>
                  <a:srgbClr val="535353"/>
                </a:solidFill>
                <a:cs typeface="Arial" panose="020B0604020202020204" pitchFamily="34" charset="0"/>
              </a:rPr>
              <a:t>Mécanismes d’indexation partiels et </a:t>
            </a:r>
            <a:r>
              <a:rPr lang="fr-FR" sz="1100" dirty="0">
                <a:cs typeface="Arial" panose="020B0604020202020204" pitchFamily="34" charset="0"/>
              </a:rPr>
              <a:t>avec </a:t>
            </a:r>
            <a:r>
              <a:rPr lang="fr-FR" sz="1100" dirty="0">
                <a:solidFill>
                  <a:srgbClr val="C30144"/>
                </a:solidFill>
                <a:cs typeface="Arial" panose="020B0604020202020204" pitchFamily="34" charset="0"/>
              </a:rPr>
              <a:t>effet retard </a:t>
            </a:r>
            <a:r>
              <a:rPr lang="fr-FR" sz="1100" dirty="0">
                <a:solidFill>
                  <a:srgbClr val="535353"/>
                </a:solidFill>
                <a:cs typeface="Arial" panose="020B0604020202020204" pitchFamily="34" charset="0"/>
              </a:rPr>
              <a:t>(à partir de 2023 et 2024)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C6B17C2-7FFF-0607-6CE1-D79FB55DAC9B}"/>
              </a:ext>
            </a:extLst>
          </p:cNvPr>
          <p:cNvSpPr/>
          <p:nvPr/>
        </p:nvSpPr>
        <p:spPr>
          <a:xfrm rot="5400000">
            <a:off x="1415832" y="3743949"/>
            <a:ext cx="504264" cy="586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0B87979-B0D0-6B03-C1A0-A4FDE7AB8FD3}"/>
              </a:ext>
            </a:extLst>
          </p:cNvPr>
          <p:cNvSpPr/>
          <p:nvPr/>
        </p:nvSpPr>
        <p:spPr>
          <a:xfrm rot="5400000">
            <a:off x="6916272" y="3743949"/>
            <a:ext cx="504264" cy="586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F839C-9B0C-E408-A1D3-3BA81A1B2F9D}"/>
              </a:ext>
            </a:extLst>
          </p:cNvPr>
          <p:cNvSpPr txBox="1"/>
          <p:nvPr/>
        </p:nvSpPr>
        <p:spPr>
          <a:xfrm>
            <a:off x="438473" y="4241824"/>
            <a:ext cx="2712773" cy="6454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1100" b="1" dirty="0">
                <a:solidFill>
                  <a:srgbClr val="C30144"/>
                </a:solidFill>
              </a:rPr>
              <a:t>Quelle est l’ampleur des surcoûts </a:t>
            </a:r>
            <a:r>
              <a:rPr lang="fr-FR" sz="1100" dirty="0">
                <a:solidFill>
                  <a:srgbClr val="51626F"/>
                </a:solidFill>
              </a:rPr>
              <a:t>dans les budgets 2023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ED192-4E47-953D-CE23-70FC5D7F8C69}"/>
              </a:ext>
            </a:extLst>
          </p:cNvPr>
          <p:cNvSpPr txBox="1"/>
          <p:nvPr/>
        </p:nvSpPr>
        <p:spPr>
          <a:xfrm>
            <a:off x="5883851" y="4241823"/>
            <a:ext cx="2569108" cy="6454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100" b="1" dirty="0" err="1">
                <a:solidFill>
                  <a:srgbClr val="C30144"/>
                </a:solidFill>
              </a:rPr>
              <a:t>Quels</a:t>
            </a:r>
            <a:r>
              <a:rPr lang="nl-BE" sz="1100" b="1" dirty="0">
                <a:solidFill>
                  <a:srgbClr val="C30144"/>
                </a:solidFill>
              </a:rPr>
              <a:t> </a:t>
            </a:r>
            <a:r>
              <a:rPr lang="nl-BE" sz="1100" b="1" dirty="0" err="1">
                <a:solidFill>
                  <a:srgbClr val="C30144"/>
                </a:solidFill>
              </a:rPr>
              <a:t>ajustements</a:t>
            </a:r>
            <a:r>
              <a:rPr lang="nl-BE" sz="1100" b="1" dirty="0">
                <a:solidFill>
                  <a:srgbClr val="C30144"/>
                </a:solidFill>
              </a:rPr>
              <a:t> des recettes </a:t>
            </a:r>
            <a:r>
              <a:rPr lang="nl-BE" sz="1100" dirty="0">
                <a:solidFill>
                  <a:srgbClr val="51626F"/>
                </a:solidFill>
              </a:rPr>
              <a:t>dans les budgets 2023 ?</a:t>
            </a:r>
            <a:endParaRPr lang="fr-BE" sz="11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9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473432-4631-DAE3-464D-76800199BB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400" dirty="0"/>
              <a:t>Les dépenses</a:t>
            </a:r>
          </a:p>
        </p:txBody>
      </p:sp>
    </p:spTree>
    <p:extLst>
      <p:ext uri="{BB962C8B-B14F-4D97-AF65-F5344CB8AC3E}">
        <p14:creationId xmlns:p14="http://schemas.microsoft.com/office/powerpoint/2010/main" val="283436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6E418-87C4-0EA7-BD98-E69005D87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073" y="421456"/>
            <a:ext cx="6357937" cy="307949"/>
          </a:xfrm>
        </p:spPr>
        <p:txBody>
          <a:bodyPr/>
          <a:lstStyle/>
          <a:p>
            <a:r>
              <a:rPr lang="nl-BE" sz="1800" b="0" dirty="0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Budgets 2023 :</a:t>
            </a:r>
            <a:r>
              <a:rPr lang="nl-B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800" b="0" dirty="0">
                <a:solidFill>
                  <a:srgbClr val="51626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 progression spectaculaire des </a:t>
            </a:r>
            <a:r>
              <a:rPr lang="fr-FR" sz="1800" b="0" dirty="0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dépenses ordinaires de 16,5%</a:t>
            </a:r>
            <a:endParaRPr lang="fr-FR" sz="1800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51138D-3F1F-571E-0D82-03E2DB6E33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3706" y="1403560"/>
            <a:ext cx="2350293" cy="2459651"/>
          </a:xfrm>
        </p:spPr>
        <p:txBody>
          <a:bodyPr/>
          <a:lstStyle/>
          <a:p>
            <a:r>
              <a:rPr lang="nl-BE" sz="2400" b="1" dirty="0"/>
              <a:t>+ 971 </a:t>
            </a:r>
            <a:r>
              <a:rPr lang="nl-BE" sz="2400" b="1" dirty="0" err="1"/>
              <a:t>mio</a:t>
            </a:r>
            <a:r>
              <a:rPr lang="nl-BE" sz="2400" b="1" dirty="0"/>
              <a:t> EUR</a:t>
            </a:r>
            <a:r>
              <a:rPr lang="nl-BE" sz="1600" dirty="0"/>
              <a:t> par rapport </a:t>
            </a:r>
            <a:r>
              <a:rPr lang="nl-BE" sz="1600" dirty="0" err="1"/>
              <a:t>aux</a:t>
            </a:r>
            <a:r>
              <a:rPr lang="nl-BE" sz="1600" dirty="0"/>
              <a:t> budgets </a:t>
            </a:r>
            <a:r>
              <a:rPr lang="nl-BE" sz="1600" dirty="0" err="1"/>
              <a:t>initiaux</a:t>
            </a:r>
            <a:r>
              <a:rPr lang="nl-BE" sz="1600" dirty="0"/>
              <a:t> 2022</a:t>
            </a:r>
            <a:endParaRPr lang="fr-BE" sz="1600" dirty="0"/>
          </a:p>
          <a:p>
            <a:endParaRPr lang="fr-BE" dirty="0"/>
          </a:p>
        </p:txBody>
      </p:sp>
      <p:graphicFrame>
        <p:nvGraphicFramePr>
          <p:cNvPr id="12" name="Grafiek 1">
            <a:extLst>
              <a:ext uri="{FF2B5EF4-FFF2-40B4-BE49-F238E27FC236}">
                <a16:creationId xmlns:a16="http://schemas.microsoft.com/office/drawing/2014/main" id="{A53A732A-51ED-1435-BF02-22B289775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058926"/>
              </p:ext>
            </p:extLst>
          </p:nvPr>
        </p:nvGraphicFramePr>
        <p:xfrm>
          <a:off x="2041350" y="1259305"/>
          <a:ext cx="2857499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8C17B56-4C75-ADE1-3C23-8E5FBA4A7016}"/>
              </a:ext>
            </a:extLst>
          </p:cNvPr>
          <p:cNvSpPr txBox="1">
            <a:spLocks/>
          </p:cNvSpPr>
          <p:nvPr/>
        </p:nvSpPr>
        <p:spPr>
          <a:xfrm>
            <a:off x="7102786" y="103063"/>
            <a:ext cx="890271" cy="295837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3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FF6C-33AD-D27E-0305-80C13EA5E4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472" y="206375"/>
            <a:ext cx="8229600" cy="455613"/>
          </a:xfrm>
          <a:ln>
            <a:solidFill>
              <a:srgbClr val="535353"/>
            </a:solidFill>
          </a:ln>
        </p:spPr>
        <p:txBody>
          <a:bodyPr>
            <a:noAutofit/>
          </a:bodyPr>
          <a:lstStyle/>
          <a:p>
            <a:r>
              <a:rPr lang="fr-FR" dirty="0">
                <a:solidFill>
                  <a:srgbClr val="51626F"/>
                </a:solidFill>
              </a:rPr>
              <a:t>Des adaptations budgétaires très élevées en raison du contexte macroéconomique incertain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92B70F8-6787-51D6-6E62-404D4192603C}"/>
              </a:ext>
            </a:extLst>
          </p:cNvPr>
          <p:cNvCxnSpPr/>
          <p:nvPr/>
        </p:nvCxnSpPr>
        <p:spPr>
          <a:xfrm flipV="1">
            <a:off x="1021976" y="2975654"/>
            <a:ext cx="7019365" cy="5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6872253-46FB-1289-2008-18D98E4BEC6D}"/>
              </a:ext>
            </a:extLst>
          </p:cNvPr>
          <p:cNvSpPr/>
          <p:nvPr/>
        </p:nvSpPr>
        <p:spPr>
          <a:xfrm>
            <a:off x="1701053" y="2800845"/>
            <a:ext cx="228600" cy="208429"/>
          </a:xfrm>
          <a:prstGeom prst="triangle">
            <a:avLst/>
          </a:prstGeom>
          <a:solidFill>
            <a:srgbClr val="C30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CEE367C-3A06-B566-C07D-93A6B2FD0329}"/>
              </a:ext>
            </a:extLst>
          </p:cNvPr>
          <p:cNvSpPr/>
          <p:nvPr/>
        </p:nvSpPr>
        <p:spPr>
          <a:xfrm>
            <a:off x="4457700" y="2794677"/>
            <a:ext cx="228600" cy="208429"/>
          </a:xfrm>
          <a:prstGeom prst="triangle">
            <a:avLst/>
          </a:prstGeom>
          <a:solidFill>
            <a:srgbClr val="C30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03D28B4-5B1A-6962-DDCF-01372D740F3F}"/>
              </a:ext>
            </a:extLst>
          </p:cNvPr>
          <p:cNvSpPr/>
          <p:nvPr/>
        </p:nvSpPr>
        <p:spPr>
          <a:xfrm>
            <a:off x="7061947" y="2758702"/>
            <a:ext cx="228600" cy="208429"/>
          </a:xfrm>
          <a:prstGeom prst="triangle">
            <a:avLst/>
          </a:prstGeom>
          <a:solidFill>
            <a:srgbClr val="C30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F1F37-6C4F-F65A-ACE8-E4706CAF9CD7}"/>
              </a:ext>
            </a:extLst>
          </p:cNvPr>
          <p:cNvSpPr txBox="1"/>
          <p:nvPr/>
        </p:nvSpPr>
        <p:spPr>
          <a:xfrm>
            <a:off x="1183341" y="961082"/>
            <a:ext cx="158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Budgets </a:t>
            </a:r>
            <a:r>
              <a:rPr lang="nl-BE" sz="1400" b="1" dirty="0" err="1"/>
              <a:t>initiaux</a:t>
            </a:r>
            <a:r>
              <a:rPr lang="nl-BE" sz="1400" b="1" dirty="0"/>
              <a:t> </a:t>
            </a:r>
            <a:r>
              <a:rPr lang="nl-BE" sz="1400" b="1" dirty="0">
                <a:solidFill>
                  <a:srgbClr val="C30045"/>
                </a:solidFill>
              </a:rPr>
              <a:t>2022</a:t>
            </a:r>
            <a:endParaRPr lang="fr-BE" sz="1400" b="1" dirty="0">
              <a:solidFill>
                <a:srgbClr val="C3004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81687-FDFC-F239-B59A-775C1AE746B2}"/>
              </a:ext>
            </a:extLst>
          </p:cNvPr>
          <p:cNvSpPr txBox="1"/>
          <p:nvPr/>
        </p:nvSpPr>
        <p:spPr>
          <a:xfrm>
            <a:off x="1499347" y="3160493"/>
            <a:ext cx="860612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01-01-2022</a:t>
            </a:r>
            <a:endParaRPr lang="fr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AEFAE-01C3-D35A-5DD7-8154404CFC27}"/>
              </a:ext>
            </a:extLst>
          </p:cNvPr>
          <p:cNvSpPr txBox="1"/>
          <p:nvPr/>
        </p:nvSpPr>
        <p:spPr>
          <a:xfrm>
            <a:off x="4083424" y="968076"/>
            <a:ext cx="158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Budgets </a:t>
            </a:r>
            <a:r>
              <a:rPr lang="nl-BE" sz="1400" b="1" dirty="0" err="1"/>
              <a:t>initiaux</a:t>
            </a:r>
            <a:r>
              <a:rPr lang="nl-BE" sz="1400" b="1" dirty="0"/>
              <a:t> </a:t>
            </a:r>
            <a:r>
              <a:rPr lang="nl-BE" sz="1400" b="1" dirty="0">
                <a:solidFill>
                  <a:srgbClr val="C30045"/>
                </a:solidFill>
              </a:rPr>
              <a:t>2023</a:t>
            </a:r>
            <a:endParaRPr lang="fr-BE" sz="1400" b="1" dirty="0">
              <a:solidFill>
                <a:srgbClr val="C3004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CF786-DE4B-0647-56AC-B630A9391288}"/>
              </a:ext>
            </a:extLst>
          </p:cNvPr>
          <p:cNvSpPr txBox="1"/>
          <p:nvPr/>
        </p:nvSpPr>
        <p:spPr>
          <a:xfrm>
            <a:off x="2557182" y="3361795"/>
            <a:ext cx="15262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Impact choc inflationniste et énergétique non prévu dans les budgets initiaux </a:t>
            </a:r>
            <a:r>
              <a:rPr lang="fr-FR" sz="1100" b="1" dirty="0">
                <a:solidFill>
                  <a:srgbClr val="C30144"/>
                </a:solidFill>
              </a:rPr>
              <a:t>2022</a:t>
            </a:r>
            <a:r>
              <a:rPr lang="fr-FR" sz="1100" dirty="0"/>
              <a:t> (</a:t>
            </a:r>
            <a:r>
              <a:rPr lang="fr-FR" sz="1100" dirty="0">
                <a:sym typeface="Wingdings" panose="05000000000000000000" pitchFamily="2" charset="2"/>
              </a:rPr>
              <a:t> MB)</a:t>
            </a:r>
            <a:endParaRPr lang="fr-FR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F3531-DF02-8642-2046-F3573D2EBAC5}"/>
              </a:ext>
            </a:extLst>
          </p:cNvPr>
          <p:cNvSpPr txBox="1"/>
          <p:nvPr/>
        </p:nvSpPr>
        <p:spPr>
          <a:xfrm>
            <a:off x="5257800" y="3325783"/>
            <a:ext cx="1580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Impact hausse des coûts attendus pour </a:t>
            </a:r>
            <a:r>
              <a:rPr lang="fr-FR" sz="1100" b="1" dirty="0">
                <a:solidFill>
                  <a:srgbClr val="C30144"/>
                </a:solidFill>
              </a:rPr>
              <a:t>2023 </a:t>
            </a:r>
            <a:r>
              <a:rPr lang="fr-FR" sz="1100" dirty="0"/>
              <a:t>(avec incertitudes sur niveau inflation / coûts énergétiques)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AB2187-9AFA-4C15-C693-D51B9421927B}"/>
              </a:ext>
            </a:extLst>
          </p:cNvPr>
          <p:cNvSpPr txBox="1"/>
          <p:nvPr/>
        </p:nvSpPr>
        <p:spPr>
          <a:xfrm>
            <a:off x="4240306" y="3138821"/>
            <a:ext cx="860612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01-01-2023</a:t>
            </a:r>
            <a:endParaRPr lang="fr-B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1C3C5-A29F-B011-196E-DAE05F595CE7}"/>
              </a:ext>
            </a:extLst>
          </p:cNvPr>
          <p:cNvSpPr txBox="1"/>
          <p:nvPr/>
        </p:nvSpPr>
        <p:spPr>
          <a:xfrm>
            <a:off x="4369171" y="4706283"/>
            <a:ext cx="324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C30045"/>
                </a:solidFill>
              </a:rPr>
              <a:t>+</a:t>
            </a:r>
            <a:endParaRPr lang="fr-BE" sz="2000" dirty="0">
              <a:solidFill>
                <a:srgbClr val="C3004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99E69-FFEA-9DAD-314E-242CAA61FD7E}"/>
              </a:ext>
            </a:extLst>
          </p:cNvPr>
          <p:cNvSpPr txBox="1"/>
          <p:nvPr/>
        </p:nvSpPr>
        <p:spPr>
          <a:xfrm>
            <a:off x="1183340" y="1546417"/>
            <a:ext cx="2196355" cy="526170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r>
              <a:rPr lang="nl-BE" sz="1000" dirty="0" err="1"/>
              <a:t>Taux</a:t>
            </a:r>
            <a:r>
              <a:rPr lang="nl-BE" sz="1000" dirty="0"/>
              <a:t> </a:t>
            </a:r>
            <a:r>
              <a:rPr lang="nl-BE" sz="1000" dirty="0" err="1"/>
              <a:t>inflat</a:t>
            </a:r>
            <a:r>
              <a:rPr lang="nl-BE" sz="1000" dirty="0"/>
              <a:t>° </a:t>
            </a:r>
            <a:r>
              <a:rPr lang="nl-BE" sz="1000" dirty="0" err="1"/>
              <a:t>est.</a:t>
            </a:r>
            <a:r>
              <a:rPr lang="nl-BE" sz="1000" dirty="0"/>
              <a:t> (fin 2021)= 1,6%</a:t>
            </a:r>
          </a:p>
          <a:p>
            <a:r>
              <a:rPr lang="nl-BE" sz="1000" dirty="0" err="1"/>
              <a:t>Taux</a:t>
            </a:r>
            <a:r>
              <a:rPr lang="nl-BE" sz="1000" dirty="0"/>
              <a:t> </a:t>
            </a:r>
            <a:r>
              <a:rPr lang="nl-BE" sz="1000" dirty="0" err="1"/>
              <a:t>inflation</a:t>
            </a:r>
            <a:r>
              <a:rPr lang="nl-BE" sz="1000" dirty="0"/>
              <a:t> 2022 = 9,56%</a:t>
            </a:r>
            <a:endParaRPr lang="fr-BE" sz="1000" dirty="0"/>
          </a:p>
          <a:p>
            <a:endParaRPr lang="fr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6C0F0E-0A11-E706-02CA-1B6649A3D668}"/>
              </a:ext>
            </a:extLst>
          </p:cNvPr>
          <p:cNvSpPr txBox="1"/>
          <p:nvPr/>
        </p:nvSpPr>
        <p:spPr>
          <a:xfrm>
            <a:off x="4110317" y="1539883"/>
            <a:ext cx="2196356" cy="400110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r>
              <a:rPr lang="nl-BE" sz="1000" dirty="0" err="1"/>
              <a:t>Taux</a:t>
            </a:r>
            <a:r>
              <a:rPr lang="nl-BE" sz="1000" dirty="0"/>
              <a:t> </a:t>
            </a:r>
            <a:r>
              <a:rPr lang="nl-BE" sz="1000" dirty="0" err="1"/>
              <a:t>inflat</a:t>
            </a:r>
            <a:r>
              <a:rPr lang="nl-BE" sz="1000" dirty="0"/>
              <a:t>° </a:t>
            </a:r>
            <a:r>
              <a:rPr lang="nl-BE" sz="1000" dirty="0" err="1"/>
              <a:t>est.</a:t>
            </a:r>
            <a:r>
              <a:rPr lang="nl-BE" sz="1000" dirty="0"/>
              <a:t> (fin 2022)= 6,5%</a:t>
            </a:r>
          </a:p>
          <a:p>
            <a:r>
              <a:rPr lang="nl-BE" sz="1000" dirty="0" err="1"/>
              <a:t>Taux</a:t>
            </a:r>
            <a:r>
              <a:rPr lang="nl-BE" sz="1000" dirty="0"/>
              <a:t> </a:t>
            </a:r>
            <a:r>
              <a:rPr lang="nl-BE" sz="1000" dirty="0" err="1"/>
              <a:t>inflation</a:t>
            </a:r>
            <a:r>
              <a:rPr lang="nl-BE" sz="1000" dirty="0"/>
              <a:t> 2023 = 4% ?</a:t>
            </a:r>
            <a:endParaRPr lang="fr-BE" sz="1000" dirty="0"/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80643B17-38D6-411E-FE3E-A5C04D6EC5C1}"/>
              </a:ext>
            </a:extLst>
          </p:cNvPr>
          <p:cNvSpPr/>
          <p:nvPr/>
        </p:nvSpPr>
        <p:spPr>
          <a:xfrm>
            <a:off x="4805083" y="2538121"/>
            <a:ext cx="2274794" cy="4464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9ED39DA0-297D-5953-B131-C6C1F742007D}"/>
              </a:ext>
            </a:extLst>
          </p:cNvPr>
          <p:cNvSpPr/>
          <p:nvPr/>
        </p:nvSpPr>
        <p:spPr>
          <a:xfrm>
            <a:off x="2182906" y="2576846"/>
            <a:ext cx="2274794" cy="4464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8EDB10-03F6-1002-2A6F-51160C31BC8B}"/>
              </a:ext>
            </a:extLst>
          </p:cNvPr>
          <p:cNvSpPr/>
          <p:nvPr/>
        </p:nvSpPr>
        <p:spPr>
          <a:xfrm>
            <a:off x="2182907" y="3237565"/>
            <a:ext cx="2057400" cy="1284433"/>
          </a:xfrm>
          <a:prstGeom prst="ellipse">
            <a:avLst/>
          </a:prstGeom>
          <a:noFill/>
          <a:ln>
            <a:solidFill>
              <a:srgbClr val="C30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37D75A-3FA0-FA1C-7968-D7EC9ACD164A}"/>
              </a:ext>
            </a:extLst>
          </p:cNvPr>
          <p:cNvSpPr/>
          <p:nvPr/>
        </p:nvSpPr>
        <p:spPr>
          <a:xfrm>
            <a:off x="4970925" y="3213781"/>
            <a:ext cx="2091021" cy="1308217"/>
          </a:xfrm>
          <a:prstGeom prst="ellipse">
            <a:avLst/>
          </a:prstGeom>
          <a:noFill/>
          <a:ln>
            <a:solidFill>
              <a:srgbClr val="C30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D6F68F-8CC8-C1CE-5D40-A0A84104C4DC}"/>
              </a:ext>
            </a:extLst>
          </p:cNvPr>
          <p:cNvSpPr txBox="1"/>
          <p:nvPr/>
        </p:nvSpPr>
        <p:spPr>
          <a:xfrm>
            <a:off x="2528045" y="4797142"/>
            <a:ext cx="1411941" cy="218393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1000" dirty="0">
                <a:solidFill>
                  <a:srgbClr val="FFFFFF"/>
                </a:solidFill>
              </a:rPr>
              <a:t>Ajustement 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02B87-5119-D617-D334-2C348529F4DB}"/>
              </a:ext>
            </a:extLst>
          </p:cNvPr>
          <p:cNvSpPr txBox="1"/>
          <p:nvPr/>
        </p:nvSpPr>
        <p:spPr>
          <a:xfrm>
            <a:off x="5341843" y="4797141"/>
            <a:ext cx="1411941" cy="218393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1000" dirty="0">
                <a:solidFill>
                  <a:srgbClr val="FFFFFF"/>
                </a:solidFill>
              </a:rPr>
              <a:t>Prévisions 2023</a:t>
            </a:r>
          </a:p>
        </p:txBody>
      </p:sp>
    </p:spTree>
    <p:extLst>
      <p:ext uri="{BB962C8B-B14F-4D97-AF65-F5344CB8AC3E}">
        <p14:creationId xmlns:p14="http://schemas.microsoft.com/office/powerpoint/2010/main" val="384285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5D9DD-DB09-6FB2-3017-380C593F69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882" y="588089"/>
            <a:ext cx="8635118" cy="307949"/>
          </a:xfrm>
        </p:spPr>
        <p:txBody>
          <a:bodyPr/>
          <a:lstStyle/>
          <a:p>
            <a:r>
              <a:rPr lang="fr-FR" sz="1800" dirty="0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Budgets 2023 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une forte progression de toutes les catégories de </a:t>
            </a:r>
            <a:r>
              <a:rPr lang="fr-FR" sz="1800" dirty="0">
                <a:solidFill>
                  <a:srgbClr val="C3014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dépenses</a:t>
            </a:r>
            <a:endParaRPr lang="fr-FR" sz="1800" dirty="0">
              <a:solidFill>
                <a:srgbClr val="C30144"/>
              </a:solidFill>
              <a:latin typeface="+mj-lt"/>
            </a:endParaRPr>
          </a:p>
          <a:p>
            <a:endParaRPr lang="fr-BE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5E2F254-3A3F-9E50-7B68-A0173B5365EE}"/>
              </a:ext>
            </a:extLst>
          </p:cNvPr>
          <p:cNvSpPr/>
          <p:nvPr/>
        </p:nvSpPr>
        <p:spPr>
          <a:xfrm rot="10800000">
            <a:off x="3810270" y="1747985"/>
            <a:ext cx="288340" cy="2326219"/>
          </a:xfrm>
          <a:prstGeom prst="rightBrace">
            <a:avLst/>
          </a:prstGeom>
          <a:ln w="28575">
            <a:solidFill>
              <a:srgbClr val="516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11A9FA-0BAA-B86C-3CA5-1FCF1B4A5103}"/>
              </a:ext>
            </a:extLst>
          </p:cNvPr>
          <p:cNvSpPr txBox="1">
            <a:spLocks/>
          </p:cNvSpPr>
          <p:nvPr/>
        </p:nvSpPr>
        <p:spPr>
          <a:xfrm>
            <a:off x="8253729" y="116303"/>
            <a:ext cx="890271" cy="295837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lfius Montserrat Light"/>
                <a:ea typeface="+mn-ea"/>
                <a:cs typeface="+mn-cs"/>
              </a:rPr>
              <a:t>Wallonie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fius 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6329B2A-D16F-938A-104D-CEC477CD7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39404"/>
              </p:ext>
            </p:extLst>
          </p:nvPr>
        </p:nvGraphicFramePr>
        <p:xfrm>
          <a:off x="4208322" y="1160997"/>
          <a:ext cx="4787761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5A3BC5-8479-99EC-C664-AD4AF584B461}"/>
              </a:ext>
            </a:extLst>
          </p:cNvPr>
          <p:cNvSpPr txBox="1"/>
          <p:nvPr/>
        </p:nvSpPr>
        <p:spPr>
          <a:xfrm>
            <a:off x="3044943" y="2293350"/>
            <a:ext cx="909497" cy="1022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400" b="1" dirty="0">
                <a:solidFill>
                  <a:srgbClr val="C30144"/>
                </a:solidFill>
              </a:rPr>
              <a:t>+971 </a:t>
            </a:r>
            <a:r>
              <a:rPr lang="nl-BE" sz="1400" dirty="0" err="1">
                <a:solidFill>
                  <a:srgbClr val="C30144"/>
                </a:solidFill>
              </a:rPr>
              <a:t>mio</a:t>
            </a:r>
            <a:r>
              <a:rPr lang="nl-BE" sz="1400" dirty="0">
                <a:solidFill>
                  <a:srgbClr val="C30144"/>
                </a:solidFill>
              </a:rPr>
              <a:t> EUR</a:t>
            </a:r>
            <a:endParaRPr lang="fr-BE" sz="1400" dirty="0">
              <a:solidFill>
                <a:srgbClr val="C30144"/>
              </a:solidFill>
            </a:endParaRPr>
          </a:p>
        </p:txBody>
      </p:sp>
      <p:graphicFrame>
        <p:nvGraphicFramePr>
          <p:cNvPr id="15" name="Grafiek 1">
            <a:extLst>
              <a:ext uri="{FF2B5EF4-FFF2-40B4-BE49-F238E27FC236}">
                <a16:creationId xmlns:a16="http://schemas.microsoft.com/office/drawing/2014/main" id="{B6FE87F6-E350-4D1B-EFB2-B283D5C02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991014"/>
              </p:ext>
            </p:extLst>
          </p:nvPr>
        </p:nvGraphicFramePr>
        <p:xfrm>
          <a:off x="435969" y="1089438"/>
          <a:ext cx="2647363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CFC1F7-52CD-9936-D4FE-D864DD161329}"/>
              </a:ext>
            </a:extLst>
          </p:cNvPr>
          <p:cNvSpPr txBox="1"/>
          <p:nvPr/>
        </p:nvSpPr>
        <p:spPr>
          <a:xfrm>
            <a:off x="4208322" y="880599"/>
            <a:ext cx="1304972" cy="295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sz="1000" b="1" dirty="0"/>
              <a:t>En millions EUR</a:t>
            </a:r>
          </a:p>
        </p:txBody>
      </p:sp>
    </p:spTree>
    <p:extLst>
      <p:ext uri="{BB962C8B-B14F-4D97-AF65-F5344CB8AC3E}">
        <p14:creationId xmlns:p14="http://schemas.microsoft.com/office/powerpoint/2010/main" val="9770721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ab84422-4b3c-4cb3-9766-d94814751ae8"/>
</p:tagLst>
</file>

<file path=ppt/theme/theme1.xml><?xml version="1.0" encoding="utf-8"?>
<a:theme xmlns:a="http://schemas.openxmlformats.org/drawingml/2006/main" name="1_Belfius_template">
  <a:themeElements>
    <a:clrScheme name="Belfius">
      <a:dk1>
        <a:srgbClr val="51626F"/>
      </a:dk1>
      <a:lt1>
        <a:srgbClr val="979FAA"/>
      </a:lt1>
      <a:dk2>
        <a:srgbClr val="D2D2D7"/>
      </a:dk2>
      <a:lt2>
        <a:srgbClr val="EBEBE6"/>
      </a:lt2>
      <a:accent1>
        <a:srgbClr val="C30045"/>
      </a:accent1>
      <a:accent2>
        <a:srgbClr val="8C193C"/>
      </a:accent2>
      <a:accent3>
        <a:srgbClr val="AF1E3C"/>
      </a:accent3>
      <a:accent4>
        <a:srgbClr val="FFDAE1"/>
      </a:accent4>
      <a:accent5>
        <a:srgbClr val="F03241"/>
      </a:accent5>
      <a:accent6>
        <a:srgbClr val="FAAFA0"/>
      </a:accent6>
      <a:hlink>
        <a:srgbClr val="0000FF"/>
      </a:hlink>
      <a:folHlink>
        <a:srgbClr val="FF00FF"/>
      </a:folHlink>
    </a:clrScheme>
    <a:fontScheme name="Custom 1">
      <a:majorFont>
        <a:latin typeface="Belfius Montserrat Light"/>
        <a:ea typeface=""/>
        <a:cs typeface=""/>
      </a:majorFont>
      <a:minorFont>
        <a:latin typeface="Belfius 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lnSpc>
            <a:spcPct val="15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24FCC3E52C248874ED05091B01B48" ma:contentTypeVersion="13" ma:contentTypeDescription="Een nieuw document maken." ma:contentTypeScope="" ma:versionID="f4ab0ab2afc17e773c5924fe74bc8392">
  <xsd:schema xmlns:xsd="http://www.w3.org/2001/XMLSchema" xmlns:xs="http://www.w3.org/2001/XMLSchema" xmlns:p="http://schemas.microsoft.com/office/2006/metadata/properties" xmlns:ns2="54b17c82-b6d3-4b9c-93eb-6c2306ccd223" xmlns:ns3="2fb0dc39-52ce-47d2-93c0-b104b6fb66db" targetNamespace="http://schemas.microsoft.com/office/2006/metadata/properties" ma:root="true" ma:fieldsID="f1667eda0bf45ae7f9872b9946c466c5" ns2:_="" ns3:_="">
    <xsd:import namespace="54b17c82-b6d3-4b9c-93eb-6c2306ccd223"/>
    <xsd:import namespace="2fb0dc39-52ce-47d2-93c0-b104b6fb6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17c82-b6d3-4b9c-93eb-6c2306ccd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0dc39-52ce-47d2-93c0-b104b6fb66d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5E88D8-470A-429E-9883-8DB7EB38D534}">
  <ds:schemaRefs>
    <ds:schemaRef ds:uri="2fb0dc39-52ce-47d2-93c0-b104b6fb66db"/>
    <ds:schemaRef ds:uri="54b17c82-b6d3-4b9c-93eb-6c2306ccd2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8FCAE1-C307-4548-B0CE-C01E29266C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D9D8F5-877A-430C-8FA8-95094F80BC24}">
  <ds:schemaRefs>
    <ds:schemaRef ds:uri="http://schemas.microsoft.com/office/2006/metadata/properties"/>
    <ds:schemaRef ds:uri="http://schemas.microsoft.com/office/infopath/2007/PartnerControls"/>
    <ds:schemaRef ds:uri="54b17c82-b6d3-4b9c-93eb-6c2306ccd223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2fb0dc39-52ce-47d2-93c0-b104b6fb66d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1920</Words>
  <Application>Microsoft Office PowerPoint</Application>
  <PresentationFormat>On-screen Show (16:9)</PresentationFormat>
  <Paragraphs>404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Belfius Montserrat Light</vt:lpstr>
      <vt:lpstr>Calibri</vt:lpstr>
      <vt:lpstr>Belfius Montserrat Medium</vt:lpstr>
      <vt:lpstr>Montserrat Light</vt:lpstr>
      <vt:lpstr>Arial</vt:lpstr>
      <vt:lpstr>Belfius21 Light</vt:lpstr>
      <vt:lpstr>Wingdings</vt:lpstr>
      <vt:lpstr>1_Belfius_template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 adaptations budgétaires très élevées en raison du contexte macroéconomique incertain</vt:lpstr>
      <vt:lpstr>PowerPoint Presentation</vt:lpstr>
      <vt:lpstr>PowerPoint Presentation</vt:lpstr>
      <vt:lpstr>Budgets 2023 : coûts salariaux en hausse de près de 14%</vt:lpstr>
      <vt:lpstr>Budgets 2023 : un doublement de la facture énergétique</vt:lpstr>
      <vt:lpstr>Budgets 2023 : l’envolée des prix se répercute également sur les dotations communales (CPAS, zones de police…)</vt:lpstr>
      <vt:lpstr>Budgets 2023 : demandes d’aide sociale via les CPAS en forte hausse (&gt;12%)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Budgets 2023 : importante progression des recettes fiscales (+16,3%) malgré des taux d’imposition stables</vt:lpstr>
      <vt:lpstr>Budgets 2023 : importante progression des recettes fiscales (+16,4%) – poursuite du « tax-shift communal »</vt:lpstr>
      <vt:lpstr>Budgets 2023 : les mécanismes d’indexation des subsides soutiennent l’évolution des recettes</vt:lpstr>
      <vt:lpstr>Budgets 2023 : les mécanismes d’indexation des subsides soutiennent l’évolution des recettes</vt:lpstr>
      <vt:lpstr>Budgets 2023 : un apport déterminant des aides régionales pour préserver l’équilibre budgétaire des villes en difficulté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Belﬁus Bank &amp; Insurance Belgische bankverzekeraar met de Belgische federale overheid als enige  aandeelhouder</dc:title>
  <dc:creator>Wilmet Maryse (Belfius)</dc:creator>
  <cp:lastModifiedBy>Denef Pascale (Belfius)</cp:lastModifiedBy>
  <cp:revision>240</cp:revision>
  <cp:lastPrinted>2021-02-26T08:25:18Z</cp:lastPrinted>
  <dcterms:created xsi:type="dcterms:W3CDTF">2021-02-03T14:12:16Z</dcterms:created>
  <dcterms:modified xsi:type="dcterms:W3CDTF">2023-06-21T11:36:45Z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0x010100B0524FCC3E52C248874ED05091B01B48</vt:lpwstr>
  </property>
  <property fmtid="{D5CDD505-2E9C-101B-9397-08002B2CF9AE}" pid="3" name="_AdHocReviewCycleID">
    <vt:i4>219990521</vt:i4>
  </property>
  <property fmtid="{D5CDD505-2E9C-101B-9397-08002B2CF9AE}" pid="4" name="_NewReviewCycle">
    <vt:lpwstr/>
  </property>
  <property fmtid="{D5CDD505-2E9C-101B-9397-08002B2CF9AE}" pid="5" name="_EmailSubject">
    <vt:lpwstr> </vt:lpwstr>
  </property>
  <property fmtid="{D5CDD505-2E9C-101B-9397-08002B2CF9AE}" pid="6" name="_AuthorEmail">
    <vt:lpwstr>izabel.dewinne@belfius.be</vt:lpwstr>
  </property>
  <property fmtid="{D5CDD505-2E9C-101B-9397-08002B2CF9AE}" pid="7" name="_AuthorEmailDisplayName">
    <vt:lpwstr>De Winne Izabel (Belfius)</vt:lpwstr>
  </property>
</Properties>
</file>