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8" r:id="rId3"/>
    <p:sldId id="299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31" r:id="rId25"/>
    <p:sldId id="330" r:id="rId26"/>
    <p:sldId id="329" r:id="rId27"/>
    <p:sldId id="324" r:id="rId28"/>
    <p:sldId id="323" r:id="rId29"/>
    <p:sldId id="322" r:id="rId30"/>
    <p:sldId id="332" r:id="rId31"/>
    <p:sldId id="325" r:id="rId32"/>
    <p:sldId id="326" r:id="rId33"/>
    <p:sldId id="327" r:id="rId34"/>
    <p:sldId id="328" r:id="rId35"/>
  </p:sldIdLst>
  <p:sldSz cx="9144000" cy="6858000" type="screen4x3"/>
  <p:notesSz cx="6858000" cy="9144000"/>
  <p:defaultTextStyle>
    <a:defPPr>
      <a:defRPr lang="fr-BE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0B04F"/>
    <a:srgbClr val="CC3300"/>
    <a:srgbClr val="48932D"/>
    <a:srgbClr val="FFD85D"/>
    <a:srgbClr val="FF5050"/>
    <a:srgbClr val="CC0000"/>
    <a:srgbClr val="4B4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244520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1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235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noProof="0"/>
              <a:t>Cliquez pour modifier les styles du texte du masque</a:t>
            </a:r>
          </a:p>
          <a:p>
            <a:pPr lvl="1"/>
            <a:r>
              <a:rPr lang="fr-BE" noProof="0"/>
              <a:t>Deuxième niveau</a:t>
            </a:r>
          </a:p>
          <a:p>
            <a:pPr lvl="2"/>
            <a:r>
              <a:rPr lang="fr-BE" noProof="0"/>
              <a:t>Troisième niveau</a:t>
            </a:r>
          </a:p>
          <a:p>
            <a:pPr lvl="3"/>
            <a:r>
              <a:rPr lang="fr-BE" noProof="0"/>
              <a:t>Quatrième niveau</a:t>
            </a:r>
          </a:p>
          <a:p>
            <a:pPr lvl="4"/>
            <a:r>
              <a:rPr lang="fr-BE" noProof="0"/>
              <a:t>Cinquième niveau</a:t>
            </a:r>
          </a:p>
        </p:txBody>
      </p:sp>
      <p:sp>
        <p:nvSpPr>
          <p:cNvPr id="81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81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DC377D2-3581-4809-866A-C9EB67B3C594}" type="slidenum">
              <a:rPr lang="fr-BE"/>
              <a:pPr>
                <a:defRPr/>
              </a:pPr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8331616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/>
          </a:p>
        </p:txBody>
      </p:sp>
      <p:sp>
        <p:nvSpPr>
          <p:cNvPr id="6148" name="Espace réservé de l'en-tête 3"/>
          <p:cNvSpPr>
            <a:spLocks noGrp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6149" name="Espace réservé de la date 4"/>
          <p:cNvSpPr>
            <a:spLocks noGrp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6150" name="Espace réservé du pied de page 6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8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3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53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85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77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04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8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35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8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01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976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450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734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493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34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178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44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481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8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700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753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88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166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86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1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50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17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5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2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sz="quarter" idx="1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4" name="Espace réservé du pied de page 1"/>
          <p:cNvSpPr>
            <a:spLocks noGrp="1"/>
          </p:cNvSpPr>
          <p:nvPr>
            <p:ph type="ftr" sz="quarter" idx="4"/>
          </p:nvPr>
        </p:nvSpPr>
        <p:spPr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3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1700213"/>
            <a:ext cx="9144000" cy="3816350"/>
          </a:xfrm>
          <a:prstGeom prst="rect">
            <a:avLst/>
          </a:prstGeom>
          <a:solidFill>
            <a:srgbClr val="C0B04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pic>
        <p:nvPicPr>
          <p:cNvPr id="5" name="Picture 7" descr="UvcwGouv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188913"/>
            <a:ext cx="31845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3675"/>
            <a:ext cx="31813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4675"/>
            <a:ext cx="9144000" cy="1368425"/>
          </a:xfrm>
        </p:spPr>
        <p:txBody>
          <a:bodyPr anchor="t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Impact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3600450" cy="865188"/>
          </a:xfrm>
        </p:spPr>
        <p:txBody>
          <a:bodyPr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4221163"/>
            <a:ext cx="9144000" cy="863600"/>
          </a:xfrm>
        </p:spPr>
        <p:txBody>
          <a:bodyPr/>
          <a:lstStyle>
            <a:lvl1pPr algn="ctr">
              <a:defRPr sz="1800" dirty="0"/>
            </a:lvl1pPr>
          </a:lstStyle>
          <a:p>
            <a:pPr>
              <a:defRPr/>
            </a:pPr>
            <a:r>
              <a:rPr lang="fr-FR"/>
              <a:t> </a:t>
            </a:r>
            <a:endParaRPr lang="fr-BE"/>
          </a:p>
        </p:txBody>
      </p:sp>
      <p:sp>
        <p:nvSpPr>
          <p:cNvPr id="8" name="Espace réservé du pied de page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6084888" y="115888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b="0" dirty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78691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5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15113" y="692150"/>
            <a:ext cx="2071687" cy="4608513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6067425" cy="4608513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9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3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31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060575"/>
            <a:ext cx="4038600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060575"/>
            <a:ext cx="4038600" cy="324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5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7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02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68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1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/>
              <a:t>Cliquez sur l'icône pour ajouter une image</a:t>
            </a:r>
            <a:endParaRPr lang="fr-BE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60575"/>
            <a:ext cx="82296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fr-FR"/>
              <a:t>Cliquez pour modifier les styles du texte du masque</a:t>
            </a:r>
          </a:p>
          <a:p>
            <a:pPr lvl="1"/>
            <a:r>
              <a:rPr lang="fr-BE" altLang="fr-FR"/>
              <a:t>Deuxième niveau</a:t>
            </a:r>
          </a:p>
          <a:p>
            <a:pPr lvl="2"/>
            <a:r>
              <a:rPr lang="fr-BE" altLang="fr-FR"/>
              <a:t>Troisième niveau</a:t>
            </a:r>
          </a:p>
          <a:p>
            <a:pPr lvl="3"/>
            <a:r>
              <a:rPr lang="fr-BE" altLang="fr-FR"/>
              <a:t>Quatrième niveau</a:t>
            </a:r>
          </a:p>
          <a:p>
            <a:pPr lvl="4"/>
            <a:r>
              <a:rPr lang="fr-BE" altLang="fr-FR"/>
              <a:t>Cinquième niveau</a:t>
            </a:r>
          </a:p>
        </p:txBody>
      </p:sp>
      <p:pic>
        <p:nvPicPr>
          <p:cNvPr id="1028" name="Picture 7" descr="UvcwGouv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5938838"/>
            <a:ext cx="1730375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C0B04F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188913"/>
            <a:ext cx="84312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dirty="0">
                <a:cs typeface="+mn-cs"/>
              </a:defRPr>
            </a:lvl1pPr>
          </a:lstStyle>
          <a:p>
            <a:pPr>
              <a:defRPr/>
            </a:pPr>
            <a:r>
              <a:rPr lang="fr-FR"/>
              <a:t> </a:t>
            </a:r>
            <a:endParaRPr lang="fr-BE">
              <a:latin typeface="Impact" pitchFamily="34" charset="0"/>
            </a:endParaRPr>
          </a:p>
        </p:txBody>
      </p:sp>
      <p:pic>
        <p:nvPicPr>
          <p:cNvPr id="1031" name="Imag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949950"/>
            <a:ext cx="18716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hf sldNum="0" hdr="0"/>
  <p:txStyles>
    <p:titleStyle>
      <a:lvl1pPr marL="838200" indent="-838200" algn="l" rtl="0" fontAlgn="base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marL="838200" indent="-838200" algn="l" rtl="0" fontAlgn="base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2pPr>
      <a:lvl3pPr marL="838200" indent="-838200" algn="l" rtl="0" fontAlgn="base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3pPr>
      <a:lvl4pPr marL="838200" indent="-838200" algn="l" rtl="0" fontAlgn="base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4pPr>
      <a:lvl5pPr marL="838200" indent="-838200" algn="l" rtl="0" fontAlgn="base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5pPr>
      <a:lvl6pPr marL="1295400" indent="-838200" algn="l" rtl="0" eaLnBrk="1" fontAlgn="base" hangingPunct="1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6pPr>
      <a:lvl7pPr marL="1752600" indent="-838200" algn="l" rtl="0" eaLnBrk="1" fontAlgn="base" hangingPunct="1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7pPr>
      <a:lvl8pPr marL="2209800" indent="-838200" algn="l" rtl="0" eaLnBrk="1" fontAlgn="base" hangingPunct="1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8pPr>
      <a:lvl9pPr marL="2667000" indent="-838200" algn="l" rtl="0" eaLnBrk="1" fontAlgn="base" hangingPunct="1">
        <a:spcBef>
          <a:spcPct val="0"/>
        </a:spcBef>
        <a:spcAft>
          <a:spcPct val="0"/>
        </a:spcAft>
        <a:buAutoNum type="arabicPeriod"/>
        <a:defRPr sz="3600" b="1">
          <a:solidFill>
            <a:schemeClr val="tx2"/>
          </a:solidFill>
          <a:latin typeface="Arial" charset="0"/>
        </a:defRPr>
      </a:lvl9pPr>
    </p:titleStyle>
    <p:bodyStyle>
      <a:lvl1pPr marL="609600" indent="-609600" algn="l" rtl="0" fontAlgn="base">
        <a:spcBef>
          <a:spcPct val="20000"/>
        </a:spcBef>
        <a:spcAft>
          <a:spcPct val="0"/>
        </a:spcAft>
        <a:buAutoNum type="alphaLcPeriod"/>
        <a:defRPr sz="3200">
          <a:solidFill>
            <a:srgbClr val="CC0000"/>
          </a:solidFill>
          <a:latin typeface="+mn-lt"/>
          <a:ea typeface="+mn-ea"/>
          <a:cs typeface="+mn-cs"/>
        </a:defRPr>
      </a:lvl1pPr>
      <a:lvl2pPr marL="990600" indent="-5334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371600" indent="-4572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752600" indent="-3810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09800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" y="1700808"/>
            <a:ext cx="9130454" cy="514350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329" y="1700808"/>
            <a:ext cx="9144000" cy="1368425"/>
          </a:xfrm>
        </p:spPr>
        <p:txBody>
          <a:bodyPr/>
          <a:lstStyle/>
          <a:p>
            <a:pPr algn="ctr"/>
            <a:r>
              <a:rPr lang="fr-BE" altLang="fr-FR" b="0" dirty="0">
                <a:solidFill>
                  <a:schemeClr val="accent6">
                    <a:lumMod val="75000"/>
                  </a:schemeClr>
                </a:solidFill>
              </a:rPr>
              <a:t>Programme de Coopération internationale communale 2017-2021</a:t>
            </a:r>
          </a:p>
        </p:txBody>
      </p:sp>
      <p:sp>
        <p:nvSpPr>
          <p:cNvPr id="3075" name="ZoneTexte 5"/>
          <p:cNvSpPr txBox="1">
            <a:spLocks noChangeArrowheads="1"/>
          </p:cNvSpPr>
          <p:nvPr/>
        </p:nvSpPr>
        <p:spPr bwMode="auto">
          <a:xfrm>
            <a:off x="251520" y="6011808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600" cap="small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Présentation au Conseil communal des enfants</a:t>
            </a:r>
          </a:p>
          <a:p>
            <a:pPr algn="ctr" eaLnBrk="1" hangingPunct="1"/>
            <a:r>
              <a:rPr lang="fr-BE" altLang="fr-FR" sz="2600" cap="small" dirty="0" err="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Neupré</a:t>
            </a:r>
            <a:r>
              <a:rPr lang="fr-BE" altLang="fr-FR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– 17 </a:t>
            </a:r>
            <a:r>
              <a:rPr lang="fr-BE" altLang="fr-FR" sz="2600" cap="small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mai</a:t>
            </a:r>
            <a:r>
              <a:rPr lang="fr-BE" altLang="fr-FR" sz="26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2017</a:t>
            </a:r>
          </a:p>
          <a:p>
            <a:pPr eaLnBrk="1" hangingPunct="1"/>
            <a:endParaRPr lang="fr-BE" altLang="fr-FR" dirty="0"/>
          </a:p>
        </p:txBody>
      </p:sp>
      <p:pic>
        <p:nvPicPr>
          <p:cNvPr id="1026" name="Image 1" descr="I:\CIC 2000-2009\Modèles\DGOS_Logo1_F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" y="0"/>
            <a:ext cx="3335465" cy="13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755726"/>
          </a:xfrm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6000" cap="small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LA CIC</a:t>
            </a:r>
            <a:br>
              <a:rPr lang="fr-BE" altLang="fr-FR" sz="2800" cap="sm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8840"/>
            <a:ext cx="8218487" cy="2448272"/>
          </a:xfrm>
        </p:spPr>
        <p:txBody>
          <a:bodyPr vert="vert"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endParaRPr lang="fr-FR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rgbClr val="48932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8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2773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BE" altLang="fr-FR" cap="small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cooperation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internationale communale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OUFTI, mais qu’est-ce que c’est que ça?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D’abord, le mot le plus facile: « communale »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rgbClr val="FFD85D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708920"/>
            <a:ext cx="5256584" cy="3490097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402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33179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BE" altLang="fr-FR" cap="small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cooperation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internationale communale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OUFTI, mais qu’est-ce que c’est que ça?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Ensuite, le mot le plus difficile: « coopération »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fr-BE" altLang="fr-FR" sz="28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</a:t>
            </a: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(avec) et opération(agir)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agir ensemble  pour un but commun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81" y="3212976"/>
            <a:ext cx="3627837" cy="3498440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1199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47580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BE" altLang="fr-FR" cap="small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cooperation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internationale communale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OUFTI, mais qu’est-ce que c’est que ça?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Enfin, le mot moyennement difficile: « internationale »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inter (entre deux choses) et national (qui est du pays)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entre deux pays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36519"/>
            <a:ext cx="4896544" cy="32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13328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Donc, si l’on remet tout ensemble, la CIC 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= agir ensemble (coopération) entre deux pays (internationale) au niveau des communes </a:t>
            </a:r>
            <a:r>
              <a:rPr lang="fr-BE" altLang="fr-FR"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(communale)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4221088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2" y="2642076"/>
            <a:ext cx="4543425" cy="3407569"/>
          </a:xfrm>
          <a:prstGeom prst="rect">
            <a:avLst/>
          </a:prstGeom>
          <a:ln w="28575">
            <a:solidFill>
              <a:srgbClr val="C0B04F"/>
            </a:solidFill>
          </a:ln>
        </p:spPr>
      </p:pic>
    </p:spTree>
    <p:extLst>
      <p:ext uri="{BB962C8B-B14F-4D97-AF65-F5344CB8AC3E}">
        <p14:creationId xmlns:p14="http://schemas.microsoft.com/office/powerpoint/2010/main" val="2402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61171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Mais comment fait la commune wallonne pour faire équipe avec une commune africaine?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 n’est tout de même pas la porte à côté!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</a:t>
            </a: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3203848" y="465313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3" y="2362641"/>
            <a:ext cx="3036241" cy="202416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56" y="2362641"/>
            <a:ext cx="2903723" cy="21777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21088"/>
            <a:ext cx="3370651" cy="252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683718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De plus, les communes wallonnes qui collaborent avec le même pays d’Afrique font aussi équipe entre elles …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708920"/>
            <a:ext cx="5256584" cy="350438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71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539702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Et les communes africaines d’un même pays discutent aussi entre elles …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4365104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5" name="Image 4" descr="G:\DSCN38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6507" y="2420888"/>
            <a:ext cx="5184576" cy="3240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851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48880"/>
            <a:ext cx="9144000" cy="2475806"/>
          </a:xfrm>
          <a:solidFill>
            <a:schemeClr val="bg1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6000" cap="small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LE PROGRAMME</a:t>
            </a: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dirty="0"/>
            </a:br>
            <a:r>
              <a:rPr lang="fr-BE" altLang="fr-FR" dirty="0">
                <a:sym typeface="Wingdings" panose="05000000000000000000" pitchFamily="2" charset="2"/>
              </a:rPr>
              <a:t>				</a:t>
            </a:r>
            <a:br>
              <a:rPr lang="fr-BE" altLang="fr-FR" dirty="0"/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195736" y="7101408"/>
            <a:ext cx="8229600" cy="431776"/>
          </a:xfrm>
        </p:spPr>
        <p:txBody>
          <a:bodyPr/>
          <a:lstStyle/>
          <a:p>
            <a:pPr marL="0" indent="0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1467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539702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D’accord, mais pour faire quoi?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Pour se fixer des buts (objectifs) communs et la liste des choses qu’on va faire ensemble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501008"/>
            <a:ext cx="8218487" cy="2304256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2420888"/>
            <a:ext cx="6336704" cy="34563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11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755726"/>
          </a:xfrm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6000" cap="small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LA COMMUNE</a:t>
            </a:r>
            <a:br>
              <a:rPr lang="fr-BE" altLang="fr-FR" sz="2800" cap="sm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88840"/>
            <a:ext cx="8218487" cy="3816424"/>
          </a:xfrm>
          <a:noFill/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  <a:defRPr/>
            </a:pPr>
            <a:endParaRPr lang="fr-FR" sz="12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b="1" dirty="0">
              <a:solidFill>
                <a:srgbClr val="48932D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2773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Et en pratique, ça se passe comment?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En décidant ensemble des actions à entreprendre, avec le soutien du Gouvernement belge</a:t>
            </a: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" y="3394571"/>
            <a:ext cx="4253321" cy="172085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80" y="2634611"/>
            <a:ext cx="4496048" cy="33720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02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1126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donner à chacun une carte d’identité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3059832" y="4725144"/>
            <a:ext cx="5626968" cy="108012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45780"/>
            <a:ext cx="3655367" cy="2741525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5184576" cy="388843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2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97175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donner des noms aux rues et des numéros aux maisons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780928"/>
            <a:ext cx="4968552" cy="37264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58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11576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faire cotiser équitablement les habitants à l’organisation de la commune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140968"/>
            <a:ext cx="8218487" cy="2664296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94645"/>
            <a:ext cx="2679762" cy="35730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6" y="3020955"/>
            <a:ext cx="4176464" cy="278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11576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faire cotiser équitablement les habitants à l’organisation de la commune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140968"/>
            <a:ext cx="8218487" cy="2664296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58935"/>
            <a:ext cx="2666764" cy="3792732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2985600"/>
            <a:ext cx="4160961" cy="277397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418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11576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faire cotiser équitablement les habitants à l’organisation de la commune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3126539"/>
            <a:ext cx="8218487" cy="2664296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2" y="2925187"/>
            <a:ext cx="3382713" cy="22554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384881"/>
            <a:ext cx="3109194" cy="23318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91279"/>
            <a:ext cx="3158759" cy="2114263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07673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97175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 peuvent ainsi faire ensemble les communes?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Par exemple, faire cotiser équitablement les habitants à l’organisation de la commune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140968"/>
            <a:ext cx="8218487" cy="2664296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211" y="3148326"/>
            <a:ext cx="2939189" cy="220439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80928"/>
            <a:ext cx="3960440" cy="26402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308" y="3717032"/>
            <a:ext cx="2217365" cy="295648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40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3"/>
            <a:ext cx="4355976" cy="5068093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r>
              <a:rPr lang="fr-BE" altLang="fr-FR" sz="3200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Sans tout cela, les communes africaines ne peuvent pas servir leurs habitants comme il le faudrait</a:t>
            </a:r>
            <a:br>
              <a:rPr lang="fr-BE" altLang="fr-FR" sz="3200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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Il est  important de soutenir les 45 communes africaines qui veulent faire bouger les choses en participant au Programme de CIC</a:t>
            </a: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</a:t>
            </a: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645024"/>
            <a:ext cx="8218487" cy="216024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 bwMode="auto">
          <a:xfrm>
            <a:off x="5796136" y="1844824"/>
            <a:ext cx="0" cy="36004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Connecteur droit avec flèche 7"/>
          <p:cNvCxnSpPr/>
          <p:nvPr/>
        </p:nvCxnSpPr>
        <p:spPr bwMode="auto">
          <a:xfrm>
            <a:off x="5263927" y="2204864"/>
            <a:ext cx="316185" cy="72008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60978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3"/>
            <a:ext cx="9144000" cy="2475806"/>
          </a:xfrm>
          <a:solidFill>
            <a:schemeClr val="bg1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4400" cap="small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LE PARTENARIAT NEUPRE-BOHICON </a:t>
            </a:r>
            <a:br>
              <a:rPr lang="fr-BE" altLang="fr-FR" sz="6000" dirty="0"/>
            </a:br>
            <a:r>
              <a:rPr lang="fr-BE" altLang="fr-FR" dirty="0">
                <a:sym typeface="Wingdings" panose="05000000000000000000" pitchFamily="2" charset="2"/>
              </a:rPr>
              <a:t>				</a:t>
            </a:r>
            <a:br>
              <a:rPr lang="fr-BE" altLang="fr-FR" dirty="0"/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665163"/>
            <a:ext cx="8218487" cy="5140101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fr-BE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14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323678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C’est a tout cela que </a:t>
            </a:r>
            <a:r>
              <a:rPr lang="fr-BE" altLang="fr-FR" cap="small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Neupré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et Bohicon vont travailler ensemble dès 2017!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645024"/>
            <a:ext cx="8218487" cy="216024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5" y="2131404"/>
            <a:ext cx="3422650" cy="2273300"/>
          </a:xfrm>
          <a:prstGeom prst="rect">
            <a:avLst/>
          </a:prstGeom>
          <a:ln>
            <a:solidFill>
              <a:srgbClr val="48932D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64933"/>
            <a:ext cx="4248472" cy="224122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00" y="4548720"/>
            <a:ext cx="4414155" cy="2144417"/>
          </a:xfrm>
          <a:prstGeom prst="rect">
            <a:avLst/>
          </a:prstGeom>
          <a:ln>
            <a:solidFill>
              <a:srgbClr val="48932D"/>
            </a:solidFill>
          </a:ln>
        </p:spPr>
      </p:pic>
    </p:spTree>
    <p:extLst>
      <p:ext uri="{BB962C8B-B14F-4D97-AF65-F5344CB8AC3E}">
        <p14:creationId xmlns:p14="http://schemas.microsoft.com/office/powerpoint/2010/main" val="5910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683718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commune, ça sert à quoi?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Organisation de la vie en communauté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sur un territoire déterminé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212976"/>
            <a:ext cx="8218487" cy="2592288"/>
          </a:xfrm>
        </p:spPr>
        <p:txBody>
          <a:bodyPr/>
          <a:lstStyle/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36912"/>
            <a:ext cx="5098801" cy="3320369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8127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309629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C’est a tout cela que </a:t>
            </a:r>
            <a:r>
              <a:rPr lang="fr-BE" altLang="fr-FR" cap="small" dirty="0" err="1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Neupré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et Bohicon vont travailler ensemble dès 2017!</a:t>
            </a: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645024"/>
            <a:ext cx="8218487" cy="216024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87790"/>
            <a:ext cx="3731591" cy="2513534"/>
          </a:xfrm>
          <a:prstGeom prst="rect">
            <a:avLst/>
          </a:prstGeom>
          <a:ln>
            <a:solidFill>
              <a:srgbClr val="CC33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37112"/>
            <a:ext cx="3672408" cy="225532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087790"/>
            <a:ext cx="3323480" cy="2471196"/>
          </a:xfrm>
          <a:prstGeom prst="rect">
            <a:avLst/>
          </a:prstGeom>
          <a:ln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203493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3"/>
            <a:ext cx="9144000" cy="1323678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Qui va s’en occuper dans chaque commune?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Des mandataires politiques et des coordinateurs motivés</a:t>
            </a: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924944"/>
            <a:ext cx="8218487" cy="288032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13" y="3607328"/>
            <a:ext cx="4720480" cy="31469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93632"/>
            <a:ext cx="5040560" cy="239426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4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2619822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Quel sera le rôle de l’UVCW?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 Service Europe/International conseillera le partenariat et le mettra en contact avec les autres communes participant au Programme</a:t>
            </a: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924944"/>
            <a:ext cx="8218487" cy="288032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55023"/>
            <a:ext cx="6984776" cy="2379560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366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03564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Et </a:t>
            </a:r>
            <a:r>
              <a:rPr lang="fr-BE" altLang="fr-FR" sz="6000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vous</a:t>
            </a: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 que pourriez-vous faire?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2924944"/>
            <a:ext cx="8218487" cy="288032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365104"/>
            <a:ext cx="4642905" cy="231374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5" y="1783087"/>
            <a:ext cx="4932040" cy="2436360"/>
          </a:xfrm>
          <a:prstGeom prst="rect">
            <a:avLst/>
          </a:prstGeom>
          <a:ln>
            <a:solidFill>
              <a:srgbClr val="CC3300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56566" y="2460116"/>
            <a:ext cx="3739535" cy="24054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45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3"/>
            <a:ext cx="9144000" cy="2475806"/>
          </a:xfrm>
          <a:solidFill>
            <a:schemeClr val="bg1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60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4400" i="1" cap="sm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Merci de votre participation </a:t>
            </a:r>
            <a:br>
              <a:rPr lang="fr-BE" altLang="fr-FR" sz="4400" i="1" cap="sm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4400" i="1" cap="small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et a bientôt! </a:t>
            </a:r>
            <a:br>
              <a:rPr lang="fr-BE" altLang="fr-FR" sz="6000" dirty="0"/>
            </a:br>
            <a:r>
              <a:rPr lang="fr-BE" altLang="fr-FR" dirty="0">
                <a:sym typeface="Wingdings" panose="05000000000000000000" pitchFamily="2" charset="2"/>
              </a:rPr>
              <a:t>				</a:t>
            </a:r>
            <a:br>
              <a:rPr lang="fr-BE" altLang="fr-FR" dirty="0"/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665163"/>
            <a:ext cx="8218487" cy="5140101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  <a:defRPr/>
            </a:pPr>
            <a:endParaRPr lang="fr-BE" sz="4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97175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commune, ça sert à quoi?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mandataires politiques sont responsables: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</a:t>
            </a: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de voir les problèmes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FFD85D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 </a:t>
            </a: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de trouver les solutions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212976"/>
            <a:ext cx="8218487" cy="2592288"/>
          </a:xfrm>
        </p:spPr>
        <p:txBody>
          <a:bodyPr/>
          <a:lstStyle/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93" y="4621751"/>
            <a:ext cx="5186387" cy="20673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3" y="2712458"/>
            <a:ext cx="4034011" cy="268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3"/>
            <a:ext cx="9144000" cy="1611710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commune, ça sert à quoi?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L’administration fait circuler l’information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et la conserve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212976"/>
            <a:ext cx="8218487" cy="2592288"/>
          </a:xfrm>
        </p:spPr>
        <p:txBody>
          <a:bodyPr/>
          <a:lstStyle/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564904"/>
            <a:ext cx="5058308" cy="3372206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081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2773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commune, ça sert à quoi?</a:t>
            </a:r>
            <a:br>
              <a:rPr lang="fr-BE" altLang="fr-FR" sz="3200" cap="small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L’administration réalise des travaux et entretient ce qui appartient à la commune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3212976"/>
            <a:ext cx="8218487" cy="2592288"/>
          </a:xfrm>
        </p:spPr>
        <p:txBody>
          <a:bodyPr/>
          <a:lstStyle/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03" y="2708920"/>
            <a:ext cx="4212468" cy="2808312"/>
          </a:xfrm>
          <a:prstGeom prst="rect">
            <a:avLst/>
          </a:prstGeom>
          <a:ln w="19050">
            <a:solidFill>
              <a:srgbClr val="48932D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68" y="2636912"/>
            <a:ext cx="2958172" cy="3943314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03119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2773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La commune, ça existe partout depuis longtemps?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Dans certains pays oui, mais dans d’autres non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1416720" y="2559435"/>
            <a:ext cx="1439391" cy="64807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fr-BE" altLang="fr-FR" sz="4000" b="1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</a:t>
            </a:r>
            <a:endParaRPr lang="fr-FR" sz="4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08724"/>
            <a:ext cx="3758128" cy="2684377"/>
          </a:xfrm>
          <a:prstGeom prst="rect">
            <a:avLst/>
          </a:prstGeom>
          <a:ln w="12700">
            <a:solidFill>
              <a:srgbClr val="CC3300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444208" y="2594273"/>
            <a:ext cx="864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altLang="fr-FR" sz="40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</a:t>
            </a:r>
            <a:endParaRPr lang="fr-BE" sz="4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74047"/>
            <a:ext cx="3960564" cy="2635983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52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395686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Soutenir la commune, c’est important!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Pour les habitants, pour les personnes qui y travaillent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72" y="2132856"/>
            <a:ext cx="2952328" cy="444386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06" y="2204864"/>
            <a:ext cx="460851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5162"/>
            <a:ext cx="9144000" cy="1827734"/>
          </a:xfrm>
          <a:solidFill>
            <a:srgbClr val="CC3300"/>
          </a:solidFill>
        </p:spPr>
        <p:txBody>
          <a:bodyPr/>
          <a:lstStyle/>
          <a:p>
            <a:pPr marL="361950" indent="0" algn="ctr">
              <a:spcBef>
                <a:spcPts val="1200"/>
              </a:spcBef>
              <a:buNone/>
            </a:pP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cap="small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Et l’UVCW, ça sert à quoi?</a:t>
            </a:r>
            <a:br>
              <a:rPr lang="fr-BE" altLang="fr-FR" cap="small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représenter les 262 communes et CPAS de Wallonie, les conseiller et défendre leurs intérêts </a:t>
            </a:r>
            <a:br>
              <a:rPr lang="fr-BE" alt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  <a:sym typeface="Wingdings" panose="05000000000000000000" pitchFamily="2" charset="2"/>
              </a:rPr>
              <a:t>				</a:t>
            </a:r>
            <a:br>
              <a:rPr lang="fr-BE" altLang="fr-FR" sz="2800" dirty="0">
                <a:solidFill>
                  <a:srgbClr val="C0B04F"/>
                </a:solidFill>
                <a:latin typeface="Calibri" pitchFamily="34" charset="0"/>
                <a:cs typeface="Calibri" pitchFamily="34" charset="0"/>
              </a:rPr>
            </a:br>
            <a:endParaRPr lang="fr-BE" altLang="fr-FR" sz="2800" dirty="0">
              <a:solidFill>
                <a:srgbClr val="C0B04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492896"/>
            <a:ext cx="8218487" cy="3312368"/>
          </a:xfrm>
        </p:spPr>
        <p:txBody>
          <a:bodyPr/>
          <a:lstStyle/>
          <a:p>
            <a:pPr marL="0" indent="0" algn="ctr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0" indent="0" algn="just">
              <a:buNone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  <a:defRPr/>
            </a:pPr>
            <a:endParaRPr lang="fr-FR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BE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9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79388" y="188913"/>
            <a:ext cx="1223962" cy="476250"/>
          </a:xfrm>
          <a:extLst/>
        </p:spPr>
        <p:txBody>
          <a:bodyPr/>
          <a:lstStyle>
            <a:lvl1pPr eaLnBrk="0" hangingPunct="0">
              <a:defRPr sz="1400" b="1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sz="1400" b="1">
                <a:solidFill>
                  <a:schemeClr val="bg1"/>
                </a:solidFill>
                <a:latin typeface="Arial" charset="0"/>
              </a:defRPr>
            </a:lvl2pPr>
            <a:lvl3pPr marL="11430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3pPr>
            <a:lvl4pPr marL="16002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4pPr>
            <a:lvl5pPr marL="2057400" indent="-228600" eaLnBrk="0" hangingPunct="0">
              <a:defRPr sz="14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dirty="0"/>
              <a:t> </a:t>
            </a:r>
            <a:endParaRPr lang="fr-BE" altLang="fr-FR" dirty="0">
              <a:latin typeface="Impact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64904"/>
            <a:ext cx="7056784" cy="339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ésentation Programme de CIC 2014-2016 - Journée de staff 2015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ème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BE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BE" sz="1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3376</TotalTime>
  <Words>84</Words>
  <Application>Microsoft Office PowerPoint</Application>
  <PresentationFormat>Affichage à l'écran (4:3)</PresentationFormat>
  <Paragraphs>156</Paragraphs>
  <Slides>34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Impact</vt:lpstr>
      <vt:lpstr>Wingdings</vt:lpstr>
      <vt:lpstr>Présentation Programme de CIC 2014-2016 - Journée de staff 2015</vt:lpstr>
      <vt:lpstr>Programme de Coopération internationale communale 2017-2021</vt:lpstr>
      <vt:lpstr>             LA COMMUNE    </vt:lpstr>
      <vt:lpstr>    La commune, ça sert à quoi? Organisation de la vie en communauté sur un territoire déterminé    </vt:lpstr>
      <vt:lpstr>    La commune, ça sert à quoi? Les mandataires politiques sont responsables:  de voir les problèmes  de trouver les solutions    </vt:lpstr>
      <vt:lpstr>   La commune, ça sert à quoi? L’administration fait circuler l’information  et la conserve   </vt:lpstr>
      <vt:lpstr>   La commune, ça sert à quoi? L’administration réalise des travaux et entretient ce qui appartient à la commune   </vt:lpstr>
      <vt:lpstr>   La commune, ça existe partout depuis longtemps? Dans certains pays oui, mais dans d’autres non          </vt:lpstr>
      <vt:lpstr>   Soutenir la commune, c’est important! Pour les habitants, pour les personnes qui y travaillent       </vt:lpstr>
      <vt:lpstr>  Et l’UVCW, ça sert à quoi? A représenter les 262 communes et CPAS de Wallonie, les conseiller et défendre leurs intérêts        </vt:lpstr>
      <vt:lpstr>             LA CIC    </vt:lpstr>
      <vt:lpstr>  La cooperation internationale communale OUFTI, mais qu’est-ce que c’est que ça? D’abord, le mot le plus facile: « communale »       </vt:lpstr>
      <vt:lpstr>   La cooperation internationale communale OUFTI, mais qu’est-ce que c’est que ça? Ensuite, le mot le plus difficile: « coopération » = co(avec) et opération(agir) = agir ensemble  pour un but commun       </vt:lpstr>
      <vt:lpstr>   La cooperation internationale communale OUFTI, mais qu’est-ce que c’est que ça? Enfin, le mot moyennement difficile: « internationale » = inter (entre deux choses) et national (qui est du pays) = entre deux pays       </vt:lpstr>
      <vt:lpstr>  Donc, si l’on remet tout ensemble, la CIC  = agir ensemble (coopération) entre deux pays (internationale) au niveau des communes (communale)      </vt:lpstr>
      <vt:lpstr> Mais comment fait la commune wallonne pour faire équipe avec une commune africaine? Ce n’est tout de même pas la porte à côté!  </vt:lpstr>
      <vt:lpstr>  De plus, les communes wallonnes qui collaborent avec le même pays d’Afrique font aussi équipe entre elles …      </vt:lpstr>
      <vt:lpstr>  Et les communes africaines d’un même pays discutent aussi entre elles …      </vt:lpstr>
      <vt:lpstr>   LE PROGRAMME        </vt:lpstr>
      <vt:lpstr>  D’accord, mais pour faire quoi? Pour se fixer des buts (objectifs) communs et la liste des choses qu’on va faire ensemble      </vt:lpstr>
      <vt:lpstr> Et en pratique, ça se passe comment? En décidant ensemble des actions à entreprendre, avec le soutien du Gouvernement belge   </vt:lpstr>
      <vt:lpstr>  Que peuvent ainsi faire ensemble les communes? Par exemple, donner à chacun une carte d’identité      </vt:lpstr>
      <vt:lpstr>  Que peuvent ainsi faire ensemble les communes? Par exemple, donner des noms aux rues et des numéros aux maisons      </vt:lpstr>
      <vt:lpstr>  Que peuvent ainsi faire ensemble les communes? Par exemple, faire cotiser équitablement les habitants à l’organisation de la commune      </vt:lpstr>
      <vt:lpstr>  Que peuvent ainsi faire ensemble les communes? Par exemple, faire cotiser équitablement les habitants à l’organisation de la commune      </vt:lpstr>
      <vt:lpstr>  Que peuvent ainsi faire ensemble les communes? Par exemple, faire cotiser équitablement les habitants à l’organisation de la commune      </vt:lpstr>
      <vt:lpstr>  Que peuvent ainsi faire ensemble les communes? Par exemple, faire cotiser équitablement les habitants à l’organisation de la commune      </vt:lpstr>
      <vt:lpstr>Sans tout cela, les communes africaines ne peuvent pas servir leurs habitants comme il le faudrait  Il est  important de soutenir les 45 communes africaines qui veulent faire bouger les choses en participant au Programme de CIC </vt:lpstr>
      <vt:lpstr>     LE PARTENARIAT NEUPRE-BOHICON       </vt:lpstr>
      <vt:lpstr> C’est a tout cela que Neupré et Bohicon vont travailler ensemble dès 2017! </vt:lpstr>
      <vt:lpstr> C’est a tout cela que Neupré et Bohicon vont travailler ensemble dès 2017!  </vt:lpstr>
      <vt:lpstr>Qui va s’en occuper dans chaque commune? Des mandataires politiques et des coordinateurs motivés</vt:lpstr>
      <vt:lpstr>Quel sera le rôle de l’UVCW? Le Service Europe/International conseillera le partenariat et le mettra en contact avec les autres communes participant au Programme</vt:lpstr>
      <vt:lpstr> Et vous, que pourriez-vous faire? </vt:lpstr>
      <vt:lpstr>     Merci de votre participation  et a bientôt!    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de Coopération internationale communale 2014-2016</dc:title>
  <dc:creator>Elisabeth Manteau</dc:creator>
  <cp:lastModifiedBy>Elisabeth Manteau</cp:lastModifiedBy>
  <cp:revision>188</cp:revision>
  <dcterms:created xsi:type="dcterms:W3CDTF">2015-01-16T13:32:15Z</dcterms:created>
  <dcterms:modified xsi:type="dcterms:W3CDTF">2017-07-04T09:13:57Z</dcterms:modified>
</cp:coreProperties>
</file>